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76" r:id="rId2"/>
    <p:sldId id="268" r:id="rId3"/>
    <p:sldId id="267" r:id="rId4"/>
    <p:sldId id="308" r:id="rId5"/>
    <p:sldId id="310" r:id="rId6"/>
    <p:sldId id="309" r:id="rId7"/>
    <p:sldId id="311" r:id="rId8"/>
    <p:sldId id="300" r:id="rId9"/>
    <p:sldId id="312" r:id="rId10"/>
    <p:sldId id="314" r:id="rId11"/>
    <p:sldId id="313" r:id="rId12"/>
    <p:sldId id="315" r:id="rId13"/>
    <p:sldId id="316" r:id="rId14"/>
    <p:sldId id="301" r:id="rId15"/>
    <p:sldId id="317" r:id="rId16"/>
    <p:sldId id="319" r:id="rId17"/>
    <p:sldId id="318" r:id="rId18"/>
    <p:sldId id="320" r:id="rId19"/>
    <p:sldId id="321" r:id="rId20"/>
    <p:sldId id="322" r:id="rId21"/>
    <p:sldId id="323" r:id="rId22"/>
    <p:sldId id="325" r:id="rId23"/>
    <p:sldId id="324" r:id="rId24"/>
    <p:sldId id="334" r:id="rId25"/>
    <p:sldId id="302" r:id="rId26"/>
    <p:sldId id="326" r:id="rId27"/>
    <p:sldId id="327" r:id="rId28"/>
    <p:sldId id="328" r:id="rId29"/>
    <p:sldId id="332" r:id="rId30"/>
    <p:sldId id="307" r:id="rId31"/>
    <p:sldId id="306" r:id="rId32"/>
    <p:sldId id="329" r:id="rId33"/>
    <p:sldId id="333" r:id="rId34"/>
    <p:sldId id="330" r:id="rId35"/>
    <p:sldId id="331" r:id="rId36"/>
    <p:sldId id="279"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854B"/>
    <a:srgbClr val="005744"/>
    <a:srgbClr val="0D9169"/>
    <a:srgbClr val="0E926A"/>
    <a:srgbClr val="17854B"/>
    <a:srgbClr val="015845"/>
    <a:srgbClr val="BC1A21"/>
    <a:srgbClr val="0074C8"/>
    <a:srgbClr val="005845"/>
    <a:srgbClr val="025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79850" autoAdjust="0"/>
  </p:normalViewPr>
  <p:slideViewPr>
    <p:cSldViewPr snapToGrid="0">
      <p:cViewPr varScale="1">
        <p:scale>
          <a:sx n="91" d="100"/>
          <a:sy n="91" d="100"/>
        </p:scale>
        <p:origin x="780" y="5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99F73-BE0E-4133-A028-32EBC5A208BF}" type="datetimeFigureOut">
              <a:rPr lang="zh-CN" altLang="en-US" smtClean="0"/>
              <a:t>2025/6/21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B0676-7F4F-4D3C-9084-1523E1B94A8C}" type="slidenum">
              <a:rPr lang="zh-CN" altLang="en-US" smtClean="0"/>
              <a:t>‹#›</a:t>
            </a:fld>
            <a:endParaRPr lang="zh-CN" altLang="en-US"/>
          </a:p>
        </p:txBody>
      </p:sp>
    </p:spTree>
    <p:extLst>
      <p:ext uri="{BB962C8B-B14F-4D97-AF65-F5344CB8AC3E}">
        <p14:creationId xmlns:p14="http://schemas.microsoft.com/office/powerpoint/2010/main" val="1251266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尊敬的各位领导老师，亲爱的</a:t>
            </a:r>
            <a:r>
              <a:rPr lang="en-US" altLang="zh-CN" dirty="0"/>
              <a:t>2025</a:t>
            </a:r>
            <a:r>
              <a:rPr lang="zh-CN" altLang="en-US" dirty="0"/>
              <a:t>年华为毕昇杯的参赛选手们，你们好，我是来自国防科技大学 三进制冒险队的队长汤翔晟。今天很荣幸能够有机会在这里给大家做汇报，我汇报的题目是</a:t>
            </a:r>
            <a:r>
              <a:rPr lang="en-US" altLang="zh-CN" sz="1200" dirty="0">
                <a:solidFill>
                  <a:schemeClr val="bg1"/>
                </a:solidFill>
                <a:latin typeface="方正小标宋简体" panose="03000509000000000000" pitchFamily="65" charset="-122"/>
                <a:ea typeface="方正小标宋简体" panose="03000509000000000000" pitchFamily="65" charset="-122"/>
                <a:cs typeface="+mn-ea"/>
                <a:sym typeface="+mn-lt"/>
              </a:rPr>
              <a:t>2024</a:t>
            </a:r>
            <a:r>
              <a:rPr lang="zh-CN" altLang="en-US" sz="1200" dirty="0">
                <a:solidFill>
                  <a:schemeClr val="bg1"/>
                </a:solidFill>
                <a:latin typeface="方正小标宋简体" panose="03000509000000000000" pitchFamily="65" charset="-122"/>
                <a:ea typeface="方正小标宋简体" panose="03000509000000000000" pitchFamily="65" charset="-122"/>
                <a:cs typeface="+mn-ea"/>
                <a:sym typeface="+mn-lt"/>
              </a:rPr>
              <a:t>年编译系统设计赛经验分享。</a:t>
            </a:r>
            <a:endParaRPr lang="zh-CN" altLang="en-US" dirty="0"/>
          </a:p>
        </p:txBody>
      </p:sp>
      <p:sp>
        <p:nvSpPr>
          <p:cNvPr id="4" name="灯片编号占位符 3"/>
          <p:cNvSpPr>
            <a:spLocks noGrp="1"/>
          </p:cNvSpPr>
          <p:nvPr>
            <p:ph type="sldNum" sz="quarter" idx="5"/>
          </p:nvPr>
        </p:nvSpPr>
        <p:spPr/>
        <p:txBody>
          <a:bodyPr/>
          <a:lstStyle/>
          <a:p>
            <a:fld id="{27EB0676-7F4F-4D3C-9084-1523E1B94A8C}" type="slidenum">
              <a:rPr lang="zh-CN" altLang="en-US" smtClean="0"/>
              <a:t>1</a:t>
            </a:fld>
            <a:endParaRPr lang="zh-CN" altLang="en-US"/>
          </a:p>
        </p:txBody>
      </p:sp>
    </p:spTree>
    <p:extLst>
      <p:ext uri="{BB962C8B-B14F-4D97-AF65-F5344CB8AC3E}">
        <p14:creationId xmlns:p14="http://schemas.microsoft.com/office/powerpoint/2010/main" val="2778348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D80A3-9C6B-311C-531D-B8956249FC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E3AB89-DFAB-1B6B-8CBA-C77457B700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529DE2-5428-205C-E3DD-39F7ADFA71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介绍图片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接下来讲讲我们的</a:t>
            </a:r>
            <a:r>
              <a:rPr lang="en-US" altLang="zh-CN" dirty="0"/>
              <a:t>IR</a:t>
            </a:r>
            <a:r>
              <a:rPr lang="zh-CN" altLang="en-US" dirty="0"/>
              <a:t>设计。我们的</a:t>
            </a:r>
            <a:r>
              <a:rPr lang="en-US" altLang="zh-CN" dirty="0"/>
              <a:t>IR</a:t>
            </a:r>
            <a:r>
              <a:rPr lang="zh-CN" altLang="en-US" dirty="0"/>
              <a:t>在设计之初实际上就确定了兼容</a:t>
            </a:r>
            <a:r>
              <a:rPr lang="en-US" altLang="zh-CN" dirty="0"/>
              <a:t>LLVM IR</a:t>
            </a:r>
            <a:r>
              <a:rPr lang="zh-CN" altLang="en-US" dirty="0"/>
              <a:t>的想法，希望内存形式的</a:t>
            </a:r>
            <a:r>
              <a:rPr lang="en-US" altLang="zh-CN" dirty="0"/>
              <a:t>IR</a:t>
            </a:r>
            <a:r>
              <a:rPr lang="zh-CN" altLang="en-US" dirty="0"/>
              <a:t>在文本化输出之后能够被</a:t>
            </a:r>
            <a:r>
              <a:rPr lang="en-US" altLang="zh-CN" dirty="0"/>
              <a:t>LLVM</a:t>
            </a:r>
            <a:r>
              <a:rPr lang="zh-CN" altLang="en-US" dirty="0"/>
              <a:t>工具链处理。这样的好处是可以独立的对前中端进行调试，基于</a:t>
            </a:r>
            <a:r>
              <a:rPr lang="en-US" altLang="zh-CN" dirty="0" err="1"/>
              <a:t>llvm</a:t>
            </a:r>
            <a:r>
              <a:rPr lang="en-US" altLang="zh-CN" dirty="0"/>
              <a:t> </a:t>
            </a:r>
            <a:r>
              <a:rPr lang="en-US" altLang="zh-CN" dirty="0" err="1"/>
              <a:t>ir</a:t>
            </a:r>
            <a:r>
              <a:rPr lang="zh-CN" altLang="en-US" dirty="0"/>
              <a:t>的各个工具链，直接对</a:t>
            </a:r>
            <a:r>
              <a:rPr lang="en-US" altLang="zh-CN" dirty="0" err="1"/>
              <a:t>ir</a:t>
            </a:r>
            <a:r>
              <a:rPr lang="zh-CN" altLang="en-US" dirty="0"/>
              <a:t>进行调试。第二个要说明的点就是</a:t>
            </a:r>
            <a:r>
              <a:rPr lang="en-US" altLang="zh-CN" dirty="0"/>
              <a:t>SSA</a:t>
            </a:r>
            <a:r>
              <a:rPr lang="zh-CN" altLang="en-US" dirty="0"/>
              <a:t>，静态单赋值，现代的编译器都广泛采用静态单赋值的</a:t>
            </a:r>
            <a:r>
              <a:rPr lang="en-US" altLang="zh-CN" dirty="0"/>
              <a:t>IR</a:t>
            </a:r>
            <a:r>
              <a:rPr lang="zh-CN" altLang="en-US" dirty="0"/>
              <a:t>，其主要特征是</a:t>
            </a:r>
            <a:r>
              <a:rPr lang="zh-CN" altLang="zh-CN" sz="1200" b="0" strike="noStrike" spc="-1" dirty="0">
                <a:solidFill>
                  <a:srgbClr val="000000"/>
                </a:solidFill>
                <a:latin typeface="DejaVu Sans"/>
                <a:ea typeface="DejaVu Sans"/>
              </a:rPr>
              <a:t>每个变量只能被赋值一次，且赋值语句只能出现在其定义之前</a:t>
            </a:r>
            <a:r>
              <a:rPr lang="zh-CN" altLang="en-US" sz="1200" b="0" strike="noStrike" spc="-1" dirty="0">
                <a:solidFill>
                  <a:srgbClr val="000000"/>
                </a:solidFill>
                <a:latin typeface="DejaVu Sans"/>
                <a:ea typeface="DejaVu Sans"/>
              </a:rPr>
              <a:t>，这样的性质能够</a:t>
            </a:r>
            <a:r>
              <a:rPr lang="zh-CN" altLang="zh-CN" sz="1200" b="0" strike="noStrike" spc="-1" dirty="0">
                <a:solidFill>
                  <a:srgbClr val="000000"/>
                </a:solidFill>
                <a:latin typeface="DejaVu Sans"/>
                <a:ea typeface="DejaVu Sans"/>
              </a:rPr>
              <a:t>简化数据流分析，允许更简单有效的优化技术</a:t>
            </a:r>
            <a:r>
              <a:rPr lang="zh-CN" altLang="en-US" sz="1200" b="0" strike="noStrike" spc="-1" dirty="0">
                <a:solidFill>
                  <a:srgbClr val="000000"/>
                </a:solidFill>
                <a:latin typeface="DejaVu Sans"/>
                <a:ea typeface="DejaVu Sans"/>
              </a:rPr>
              <a:t>。第三个是目标无关，中端</a:t>
            </a:r>
            <a:r>
              <a:rPr lang="en-US" altLang="zh-CN" sz="1200" b="0" strike="noStrike" spc="-1" dirty="0">
                <a:solidFill>
                  <a:srgbClr val="000000"/>
                </a:solidFill>
                <a:latin typeface="DejaVu Sans"/>
                <a:ea typeface="DejaVu Sans"/>
              </a:rPr>
              <a:t>IR</a:t>
            </a:r>
            <a:r>
              <a:rPr lang="zh-CN" altLang="en-US" sz="1200" b="0" strike="noStrike" spc="-1" dirty="0">
                <a:solidFill>
                  <a:srgbClr val="000000"/>
                </a:solidFill>
                <a:latin typeface="DejaVu Sans"/>
                <a:ea typeface="DejaVu Sans"/>
              </a:rPr>
              <a:t>要求与目标机器无关，能够在未来添加新后端时方便进行扩展。第四个是强类型系统，也就是说，</a:t>
            </a:r>
            <a:r>
              <a:rPr lang="zh-CN" altLang="zh-CN" sz="1200" b="0" strike="noStrike" spc="-1" dirty="0">
                <a:solidFill>
                  <a:srgbClr val="000000"/>
                </a:solidFill>
                <a:latin typeface="DejaVu Sans"/>
                <a:ea typeface="DejaVu Sans"/>
              </a:rPr>
              <a:t>变量类型由声明时确定，不能隐式转换</a:t>
            </a:r>
            <a:r>
              <a:rPr lang="zh-CN" altLang="en-US" sz="1200" b="0" strike="noStrike" spc="-1" dirty="0">
                <a:solidFill>
                  <a:srgbClr val="000000"/>
                </a:solidFill>
                <a:latin typeface="DejaVu Sans"/>
                <a:ea typeface="DejaVu Sans"/>
              </a:rPr>
              <a:t>。在代码实现实践中，尤其是用</a:t>
            </a:r>
            <a:r>
              <a:rPr lang="en-US" altLang="zh-CN" sz="1200" b="0" strike="noStrike" spc="-1" dirty="0">
                <a:solidFill>
                  <a:srgbClr val="000000"/>
                </a:solidFill>
                <a:latin typeface="DejaVu Sans"/>
                <a:ea typeface="DejaVu Sans"/>
              </a:rPr>
              <a:t>C++</a:t>
            </a:r>
            <a:r>
              <a:rPr lang="zh-CN" altLang="en-US" sz="1200" b="0" strike="noStrike" spc="-1" dirty="0">
                <a:solidFill>
                  <a:srgbClr val="000000"/>
                </a:solidFill>
                <a:latin typeface="DejaVu Sans"/>
                <a:ea typeface="DejaVu Sans"/>
              </a:rPr>
              <a:t>的同学，可能会遇到大量的类型转换的情况，尤其是指针，这样就很容易导致</a:t>
            </a:r>
            <a:r>
              <a:rPr lang="en-US" altLang="zh-CN" sz="1200" b="0" strike="noStrike" spc="-1" dirty="0">
                <a:solidFill>
                  <a:srgbClr val="000000"/>
                </a:solidFill>
                <a:latin typeface="DejaVu Sans"/>
                <a:ea typeface="DejaVu Sans"/>
              </a:rPr>
              <a:t>Bug</a:t>
            </a:r>
            <a:r>
              <a:rPr lang="zh-CN" altLang="en-US" sz="1200" b="0" strike="noStrike" spc="-1" dirty="0">
                <a:solidFill>
                  <a:srgbClr val="000000"/>
                </a:solidFill>
                <a:latin typeface="DejaVu Sans"/>
                <a:ea typeface="DejaVu Sans"/>
              </a:rPr>
              <a:t>；因此，一定要限制类型转化、避免潜在风险，或者</a:t>
            </a:r>
            <a:r>
              <a:rPr lang="en-US" altLang="zh-CN" sz="1200" b="0" strike="noStrike" spc="-1" dirty="0">
                <a:solidFill>
                  <a:srgbClr val="000000"/>
                </a:solidFill>
                <a:latin typeface="DejaVu Sans"/>
                <a:ea typeface="DejaVu Sans"/>
              </a:rPr>
              <a:t>Rust </a:t>
            </a:r>
            <a:r>
              <a:rPr lang="zh-CN" altLang="en-US" sz="1200" b="0" strike="noStrike" spc="-1" dirty="0">
                <a:solidFill>
                  <a:srgbClr val="000000"/>
                </a:solidFill>
                <a:latin typeface="DejaVu Sans"/>
                <a:ea typeface="DejaVu Sans"/>
              </a:rPr>
              <a:t>在想我的事？ 第</a:t>
            </a:r>
            <a:r>
              <a:rPr lang="en-US" altLang="zh-CN" sz="1200" b="0" strike="noStrike" spc="-1" dirty="0">
                <a:solidFill>
                  <a:srgbClr val="000000"/>
                </a:solidFill>
                <a:latin typeface="DejaVu Sans"/>
                <a:ea typeface="DejaVu Sans"/>
              </a:rPr>
              <a:t>5</a:t>
            </a:r>
            <a:r>
              <a:rPr lang="zh-CN" altLang="en-US" sz="1200" b="0" strike="noStrike" spc="-1" dirty="0">
                <a:solidFill>
                  <a:srgbClr val="000000"/>
                </a:solidFill>
                <a:latin typeface="DejaVu Sans"/>
                <a:ea typeface="DejaVu Sans"/>
              </a:rPr>
              <a:t>个是贴近底层操作，这个很好理解，设计的</a:t>
            </a:r>
            <a:r>
              <a:rPr lang="en-US" altLang="zh-CN" sz="1200" b="0" strike="noStrike" spc="-1" dirty="0">
                <a:solidFill>
                  <a:srgbClr val="000000"/>
                </a:solidFill>
                <a:latin typeface="DejaVu Sans"/>
                <a:ea typeface="DejaVu Sans"/>
              </a:rPr>
              <a:t>IR</a:t>
            </a:r>
            <a:r>
              <a:rPr lang="zh-CN" altLang="en-US" sz="1200" b="0" strike="noStrike" spc="-1" dirty="0">
                <a:solidFill>
                  <a:srgbClr val="000000"/>
                </a:solidFill>
                <a:latin typeface="DejaVu Sans"/>
                <a:ea typeface="DejaVu Sans"/>
              </a:rPr>
              <a:t>被</a:t>
            </a:r>
            <a:r>
              <a:rPr lang="en-US" altLang="zh-CN" sz="1200" b="0" strike="noStrike" spc="-1" dirty="0">
                <a:solidFill>
                  <a:srgbClr val="000000"/>
                </a:solidFill>
                <a:latin typeface="DejaVu Sans"/>
                <a:ea typeface="DejaVu Sans"/>
              </a:rPr>
              <a:t>lowering</a:t>
            </a:r>
            <a:r>
              <a:rPr lang="zh-CN" altLang="en-US" sz="1200" b="0" strike="noStrike" spc="-1" dirty="0">
                <a:solidFill>
                  <a:srgbClr val="000000"/>
                </a:solidFill>
                <a:latin typeface="DejaVu Sans"/>
                <a:ea typeface="DejaVu Sans"/>
              </a:rPr>
              <a:t>到后端甚至</a:t>
            </a:r>
            <a:r>
              <a:rPr lang="en-US" altLang="zh-CN" sz="1200" b="0" strike="noStrike" spc="-1" dirty="0" err="1">
                <a:solidFill>
                  <a:srgbClr val="000000"/>
                </a:solidFill>
                <a:latin typeface="DejaVu Sans"/>
                <a:ea typeface="DejaVu Sans"/>
              </a:rPr>
              <a:t>asm</a:t>
            </a:r>
            <a:r>
              <a:rPr lang="zh-CN" altLang="en-US" sz="1200" b="0" strike="noStrike" spc="-1" dirty="0">
                <a:solidFill>
                  <a:srgbClr val="000000"/>
                </a:solidFill>
                <a:latin typeface="DejaVu Sans"/>
                <a:ea typeface="DejaVu Sans"/>
              </a:rPr>
              <a:t>的时候，若操作更为底层，则可以简化指令选择的逻辑，并使中端与计算相关的优化更加深入。</a:t>
            </a:r>
            <a:endParaRPr lang="en-US" altLang="zh-CN" sz="1200" b="0" strike="noStrike" spc="-1" dirty="0">
              <a:solidFill>
                <a:srgbClr val="000000"/>
              </a:solidFill>
              <a:latin typeface="DejaVu Sans"/>
              <a:ea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strike="noStrike" spc="-1" dirty="0">
                <a:solidFill>
                  <a:srgbClr val="000000"/>
                </a:solidFill>
                <a:latin typeface="DejaVu Sans"/>
              </a:rPr>
              <a:t>最后，我想强调的最重要的一点，就是</a:t>
            </a:r>
            <a:r>
              <a:rPr lang="en-US" altLang="zh-CN" sz="1200" b="0" strike="noStrike" spc="-1" dirty="0">
                <a:solidFill>
                  <a:srgbClr val="000000"/>
                </a:solidFill>
                <a:latin typeface="DejaVu Sans"/>
              </a:rPr>
              <a:t>IR</a:t>
            </a:r>
            <a:r>
              <a:rPr lang="zh-CN" altLang="en-US" sz="1200" b="0" strike="noStrike" spc="-1" dirty="0">
                <a:solidFill>
                  <a:srgbClr val="000000"/>
                </a:solidFill>
                <a:latin typeface="DejaVu Sans"/>
              </a:rPr>
              <a:t>的设计一定要为优化服务，一个好的</a:t>
            </a:r>
            <a:r>
              <a:rPr lang="en-US" altLang="zh-CN" sz="1200" b="0" strike="noStrike" spc="-1" dirty="0">
                <a:solidFill>
                  <a:srgbClr val="000000"/>
                </a:solidFill>
                <a:latin typeface="DejaVu Sans"/>
              </a:rPr>
              <a:t>IR</a:t>
            </a:r>
            <a:r>
              <a:rPr lang="zh-CN" altLang="en-US" sz="1200" b="0" strike="noStrike" spc="-1" dirty="0">
                <a:solidFill>
                  <a:srgbClr val="000000"/>
                </a:solidFill>
                <a:latin typeface="DejaVu Sans"/>
              </a:rPr>
              <a:t>，一定是有利于中端优化、有利于后续处理、有利于与其他模块联动的。</a:t>
            </a:r>
            <a:r>
              <a:rPr lang="en-US" altLang="zh-CN" sz="1200" b="0" strike="noStrike" spc="-1" dirty="0">
                <a:solidFill>
                  <a:srgbClr val="000000"/>
                </a:solidFill>
                <a:latin typeface="DejaVu Sans"/>
              </a:rPr>
              <a:t>IR</a:t>
            </a:r>
            <a:r>
              <a:rPr lang="zh-CN" altLang="en-US" sz="1200" b="0" strike="noStrike" spc="-1" dirty="0">
                <a:solidFill>
                  <a:srgbClr val="000000"/>
                </a:solidFill>
                <a:latin typeface="DejaVu Sans"/>
              </a:rPr>
              <a:t>设计是手段，而更好的优化是目标，因此，以上所有的要点，实际上是在为我们更好的优化去服务的，这也正是我们强调的“系统思维”的一个生动例子。</a:t>
            </a:r>
            <a:r>
              <a:rPr lang="en-US" altLang="zh-CN" sz="1200" b="0" strike="noStrike" spc="-1" dirty="0">
                <a:solidFill>
                  <a:srgbClr val="000000"/>
                </a:solidFill>
                <a:latin typeface="DejaVu Sans"/>
              </a:rPr>
              <a:t>IR</a:t>
            </a:r>
            <a:r>
              <a:rPr lang="zh-CN" altLang="en-US" sz="1200" b="0" strike="noStrike" spc="-1" dirty="0">
                <a:solidFill>
                  <a:srgbClr val="000000"/>
                </a:solidFill>
                <a:latin typeface="DejaVu Sans"/>
              </a:rPr>
              <a:t>设计的相关经验会在第五个部分再详细给大家介绍。</a:t>
            </a:r>
            <a:endParaRPr lang="en-US" altLang="zh-CN" sz="1200" b="0" strike="noStrike" spc="-1" dirty="0">
              <a:solidFill>
                <a:srgbClr val="000000"/>
              </a:solidFill>
              <a:latin typeface="Arial"/>
            </a:endParaRPr>
          </a:p>
          <a:p>
            <a:pPr>
              <a:buNone/>
            </a:pPr>
            <a:endParaRPr lang="zh-CN" altLang="en-US" dirty="0"/>
          </a:p>
        </p:txBody>
      </p:sp>
      <p:sp>
        <p:nvSpPr>
          <p:cNvPr id="4" name="灯片编号占位符 3">
            <a:extLst>
              <a:ext uri="{FF2B5EF4-FFF2-40B4-BE49-F238E27FC236}">
                <a16:creationId xmlns:a16="http://schemas.microsoft.com/office/drawing/2014/main" id="{82DB86B2-7BF9-7432-E9A9-760271797346}"/>
              </a:ext>
            </a:extLst>
          </p:cNvPr>
          <p:cNvSpPr>
            <a:spLocks noGrp="1"/>
          </p:cNvSpPr>
          <p:nvPr>
            <p:ph type="sldNum" sz="quarter" idx="5"/>
          </p:nvPr>
        </p:nvSpPr>
        <p:spPr/>
        <p:txBody>
          <a:bodyPr/>
          <a:lstStyle/>
          <a:p>
            <a:fld id="{27EB0676-7F4F-4D3C-9084-1523E1B94A8C}" type="slidenum">
              <a:rPr lang="zh-CN" altLang="en-US" smtClean="0"/>
              <a:t>10</a:t>
            </a:fld>
            <a:endParaRPr lang="zh-CN" altLang="en-US"/>
          </a:p>
        </p:txBody>
      </p:sp>
    </p:spTree>
    <p:extLst>
      <p:ext uri="{BB962C8B-B14F-4D97-AF65-F5344CB8AC3E}">
        <p14:creationId xmlns:p14="http://schemas.microsoft.com/office/powerpoint/2010/main" val="109425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CCABF-6A85-CEAA-FF96-76081CEDE1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B2094C-E0AE-E5AB-5B4A-D195340EB4C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20708E-DE77-B92B-300B-A3E7C310AEA2}"/>
              </a:ext>
            </a:extLst>
          </p:cNvPr>
          <p:cNvSpPr>
            <a:spLocks noGrp="1"/>
          </p:cNvSpPr>
          <p:nvPr>
            <p:ph type="body" idx="1"/>
          </p:nvPr>
        </p:nvSpPr>
        <p:spPr/>
        <p:txBody>
          <a:bodyPr/>
          <a:lstStyle/>
          <a:p>
            <a:pPr>
              <a:buNone/>
            </a:pPr>
            <a:r>
              <a:rPr lang="zh-CN" altLang="en-US" sz="1800" kern="100" dirty="0">
                <a:effectLst/>
                <a:latin typeface="宋体" panose="02010600030101010101" pitchFamily="2" charset="-122"/>
                <a:cs typeface="Times New Roman" panose="02020603050405020304" pitchFamily="18" charset="0"/>
              </a:rPr>
              <a:t>我们的中端优化可以分为</a:t>
            </a:r>
            <a:r>
              <a:rPr lang="en-US" altLang="zh-CN" sz="1800" kern="100" dirty="0">
                <a:effectLst/>
                <a:latin typeface="宋体" panose="02010600030101010101" pitchFamily="2" charset="-122"/>
                <a:cs typeface="Times New Roman" panose="02020603050405020304" pitchFamily="18" charset="0"/>
              </a:rPr>
              <a:t>6</a:t>
            </a:r>
            <a:r>
              <a:rPr lang="zh-CN" altLang="en-US" sz="1800" kern="100" dirty="0">
                <a:effectLst/>
                <a:latin typeface="宋体" panose="02010600030101010101" pitchFamily="2" charset="-122"/>
                <a:cs typeface="Times New Roman" panose="02020603050405020304" pitchFamily="18" charset="0"/>
              </a:rPr>
              <a:t>个类别分别是（</a:t>
            </a:r>
            <a:r>
              <a:rPr lang="en-US" altLang="zh-CN" sz="1800" kern="100" dirty="0">
                <a:effectLst/>
                <a:latin typeface="宋体" panose="02010600030101010101" pitchFamily="2" charset="-122"/>
                <a:cs typeface="Times New Roman" panose="02020603050405020304" pitchFamily="18" charset="0"/>
              </a:rPr>
              <a:t>6</a:t>
            </a:r>
            <a:r>
              <a:rPr lang="zh-CN" altLang="en-US" sz="1800" kern="100" dirty="0">
                <a:effectLst/>
                <a:latin typeface="宋体" panose="02010600030101010101" pitchFamily="2" charset="-122"/>
                <a:cs typeface="Times New Roman" panose="02020603050405020304" pitchFamily="18" charset="0"/>
              </a:rPr>
              <a:t>个类型），这里的图仅为示意，实际上的优化图中四类，顺序也是穿插进行的。</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标量优化主要是针对标量计算展开的优化，如</a:t>
            </a:r>
            <a:r>
              <a:rPr lang="en-US" altLang="zh-CN" sz="1800" kern="100" dirty="0">
                <a:effectLst/>
                <a:latin typeface="宋体" panose="02010600030101010101" pitchFamily="2" charset="-122"/>
                <a:cs typeface="Times New Roman" panose="02020603050405020304" pitchFamily="18" charset="0"/>
              </a:rPr>
              <a:t>SCP SCCP </a:t>
            </a:r>
            <a:r>
              <a:rPr lang="en-US" altLang="zh-CN" sz="1800" kern="100" dirty="0" err="1">
                <a:effectLst/>
                <a:latin typeface="宋体" panose="02010600030101010101" pitchFamily="2" charset="-122"/>
                <a:cs typeface="Times New Roman" panose="02020603050405020304" pitchFamily="18" charset="0"/>
              </a:rPr>
              <a:t>InstCombine</a:t>
            </a:r>
            <a:r>
              <a:rPr lang="en-US" altLang="zh-CN" sz="1800" kern="100" dirty="0">
                <a:effectLst/>
                <a:latin typeface="宋体" panose="02010600030101010101" pitchFamily="2" charset="-122"/>
                <a:cs typeface="Times New Roman" panose="02020603050405020304" pitchFamily="18" charset="0"/>
              </a:rPr>
              <a:t> SCEV reassociate</a:t>
            </a:r>
            <a:r>
              <a:rPr lang="zh-CN" altLang="en-US" sz="1800" kern="100" dirty="0">
                <a:effectLst/>
                <a:latin typeface="宋体" panose="02010600030101010101" pitchFamily="2" charset="-122"/>
                <a:cs typeface="Times New Roman" panose="02020603050405020304" pitchFamily="18" charset="0"/>
              </a:rPr>
              <a:t>等，主要是确定那些能够在编译时能够计算的值，减少运算时间，为其他优化做准备。</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冗余删除主要是删除那些死代码，也就是“对程序效果不造成影响的代码”，相关优化如</a:t>
            </a:r>
            <a:r>
              <a:rPr lang="en-US" altLang="zh-CN" sz="1800" kern="100" dirty="0">
                <a:effectLst/>
                <a:latin typeface="宋体" panose="02010600030101010101" pitchFamily="2" charset="-122"/>
                <a:cs typeface="Times New Roman" panose="02020603050405020304" pitchFamily="18" charset="0"/>
              </a:rPr>
              <a:t>DCE ADCE</a:t>
            </a:r>
            <a:r>
              <a:rPr lang="zh-CN" altLang="en-US" sz="1800" kern="100" dirty="0">
                <a:effectLst/>
                <a:latin typeface="宋体" panose="02010600030101010101" pitchFamily="2" charset="-122"/>
                <a:cs typeface="Times New Roman" panose="02020603050405020304" pitchFamily="18" charset="0"/>
              </a:rPr>
              <a:t>等。</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控制流优化简化控制流，减少跳转和判断，避免分支预测失败，如</a:t>
            </a:r>
            <a:r>
              <a:rPr lang="en-US" altLang="zh-CN" sz="1800" kern="100" dirty="0" err="1">
                <a:effectLst/>
                <a:latin typeface="宋体" panose="02010600030101010101" pitchFamily="2" charset="-122"/>
                <a:cs typeface="Times New Roman" panose="02020603050405020304" pitchFamily="18" charset="0"/>
              </a:rPr>
              <a:t>simplifycfg</a:t>
            </a:r>
            <a:r>
              <a:rPr lang="zh-CN" altLang="en-US" sz="1800" kern="100" dirty="0">
                <a:effectLst/>
                <a:latin typeface="宋体" panose="02010600030101010101" pitchFamily="2" charset="-122"/>
                <a:cs typeface="Times New Roman" panose="02020603050405020304" pitchFamily="18" charset="0"/>
              </a:rPr>
              <a:t>、</a:t>
            </a:r>
            <a:r>
              <a:rPr lang="en-US" altLang="zh-CN" sz="1800" kern="100" dirty="0" err="1">
                <a:effectLst/>
                <a:latin typeface="宋体" panose="02010600030101010101" pitchFamily="2" charset="-122"/>
                <a:cs typeface="Times New Roman" panose="02020603050405020304" pitchFamily="18" charset="0"/>
              </a:rPr>
              <a:t>blocksort</a:t>
            </a:r>
            <a:r>
              <a:rPr lang="zh-CN" altLang="en-US" sz="1800" kern="100" dirty="0">
                <a:effectLst/>
                <a:latin typeface="宋体" panose="02010600030101010101" pitchFamily="2" charset="-122"/>
                <a:cs typeface="Times New Roman" panose="02020603050405020304" pitchFamily="18" charset="0"/>
              </a:rPr>
              <a:t>等。</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dirty="0"/>
              <a:t>标量优化和冗余删除、控制流优化运行较快、原理简单，一般会穿插在优化中多次执行。</a:t>
            </a:r>
            <a:endParaRPr lang="en-US" altLang="zh-CN" dirty="0"/>
          </a:p>
          <a:p>
            <a:pPr>
              <a:buNone/>
            </a:pPr>
            <a:r>
              <a:rPr lang="zh-CN" altLang="en-US" dirty="0"/>
              <a:t>过程间优化如内联、尾调用优化等实际上为其他优化创造了条件，因为分析一般以函数为边界。经过过程间优化后再做其他优化，实际上达到了部分专有的过程间优化的效果（比如过程间常数传播、过程间死代码删除等），不需要专门再实现过程间的对应优化了。</a:t>
            </a:r>
            <a:endParaRPr lang="en-US" altLang="zh-CN" dirty="0"/>
          </a:p>
          <a:p>
            <a:pPr>
              <a:buNone/>
            </a:pPr>
            <a:r>
              <a:rPr lang="zh-CN" altLang="en-US" dirty="0"/>
              <a:t>循环优化是十分重要的优化，提供了相当大部分的性能提升，包括循环不变量外提、循环展开、循环并行化，这些优化大部分只运行一次，且采用许多启发式的算法，因此会在做完其他优化之后执行。</a:t>
            </a:r>
            <a:endParaRPr lang="en-US" altLang="zh-CN" dirty="0"/>
          </a:p>
          <a:p>
            <a:pPr>
              <a:buNone/>
            </a:pPr>
            <a:r>
              <a:rPr lang="zh-CN" altLang="en-US" dirty="0"/>
              <a:t>内存优化是至关重要的，如</a:t>
            </a:r>
            <a:r>
              <a:rPr lang="en-US" altLang="zh-CN" dirty="0"/>
              <a:t>SROA</a:t>
            </a:r>
            <a:r>
              <a:rPr lang="zh-CN" altLang="en-US" dirty="0"/>
              <a:t>，或者</a:t>
            </a:r>
            <a:r>
              <a:rPr lang="en-US" altLang="zh-CN" dirty="0"/>
              <a:t>DLE DSE</a:t>
            </a:r>
            <a:r>
              <a:rPr lang="zh-CN" altLang="en-US" dirty="0"/>
              <a:t>，许多复杂的计算测试用例都是访存受限，尽可能的减少访存可以极大提高性能。</a:t>
            </a:r>
            <a:endParaRPr lang="en-US" altLang="zh-CN" dirty="0"/>
          </a:p>
          <a:p>
            <a:pPr>
              <a:buNone/>
            </a:pPr>
            <a:r>
              <a:rPr lang="zh-CN" altLang="en-US" dirty="0"/>
              <a:t>大家在进行优化的时候，可以看看当前这些与第一名有较大差距的用例是计算受限还是内存受限，也就是说主要的时间花在了哪里，以方便进行针对性的优化。</a:t>
            </a:r>
            <a:endParaRPr lang="en-US" altLang="zh-CN" dirty="0"/>
          </a:p>
        </p:txBody>
      </p:sp>
      <p:sp>
        <p:nvSpPr>
          <p:cNvPr id="4" name="灯片编号占位符 3">
            <a:extLst>
              <a:ext uri="{FF2B5EF4-FFF2-40B4-BE49-F238E27FC236}">
                <a16:creationId xmlns:a16="http://schemas.microsoft.com/office/drawing/2014/main" id="{E7F233F6-5C7B-DD02-85B7-0FC974E46DC0}"/>
              </a:ext>
            </a:extLst>
          </p:cNvPr>
          <p:cNvSpPr>
            <a:spLocks noGrp="1"/>
          </p:cNvSpPr>
          <p:nvPr>
            <p:ph type="sldNum" sz="quarter" idx="5"/>
          </p:nvPr>
        </p:nvSpPr>
        <p:spPr/>
        <p:txBody>
          <a:bodyPr/>
          <a:lstStyle/>
          <a:p>
            <a:fld id="{27EB0676-7F4F-4D3C-9084-1523E1B94A8C}" type="slidenum">
              <a:rPr lang="zh-CN" altLang="en-US" smtClean="0"/>
              <a:t>11</a:t>
            </a:fld>
            <a:endParaRPr lang="zh-CN" altLang="en-US"/>
          </a:p>
        </p:txBody>
      </p:sp>
    </p:spTree>
    <p:extLst>
      <p:ext uri="{BB962C8B-B14F-4D97-AF65-F5344CB8AC3E}">
        <p14:creationId xmlns:p14="http://schemas.microsoft.com/office/powerpoint/2010/main" val="3954277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C5655-0592-B38B-DA1C-364B0B9AEE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6EAC03-8600-0174-1B96-F37CE20129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D3D7CC-39FD-A5DC-6634-4F6930DD0F6B}"/>
              </a:ext>
            </a:extLst>
          </p:cNvPr>
          <p:cNvSpPr>
            <a:spLocks noGrp="1"/>
          </p:cNvSpPr>
          <p:nvPr>
            <p:ph type="body" idx="1"/>
          </p:nvPr>
        </p:nvSpPr>
        <p:spPr/>
        <p:txBody>
          <a:bodyPr/>
          <a:lstStyle/>
          <a:p>
            <a:pPr>
              <a:buNone/>
            </a:pPr>
            <a:r>
              <a:rPr lang="zh-CN" altLang="en-US" dirty="0"/>
              <a:t>介绍图片</a:t>
            </a:r>
            <a:endParaRPr lang="en-US" altLang="zh-CN" dirty="0"/>
          </a:p>
          <a:p>
            <a:pPr>
              <a:buNone/>
            </a:pPr>
            <a:r>
              <a:rPr lang="zh-CN" altLang="en-US" dirty="0"/>
              <a:t>我们设计了</a:t>
            </a:r>
            <a:r>
              <a:rPr lang="en-US" altLang="zh-CN" dirty="0"/>
              <a:t>14</a:t>
            </a:r>
            <a:r>
              <a:rPr lang="zh-CN" altLang="en-US" dirty="0"/>
              <a:t>个分析遍，</a:t>
            </a:r>
            <a:r>
              <a:rPr lang="en-US" altLang="zh-CN" dirty="0"/>
              <a:t>18</a:t>
            </a:r>
            <a:r>
              <a:rPr lang="zh-CN" altLang="en-US" dirty="0"/>
              <a:t>个转化遍。在设计遍的时候，应当注意数据传递和模块联动的问题，要处理好分析遍和转化遍的关系，分析遍分析的结果如何传递到转化遍、分析遍的结果何时过期、需不需要重新分析，这都是设计时要考虑的问题。</a:t>
            </a:r>
            <a:endParaRPr lang="en-US" altLang="zh-CN" dirty="0"/>
          </a:p>
        </p:txBody>
      </p:sp>
      <p:sp>
        <p:nvSpPr>
          <p:cNvPr id="4" name="灯片编号占位符 3">
            <a:extLst>
              <a:ext uri="{FF2B5EF4-FFF2-40B4-BE49-F238E27FC236}">
                <a16:creationId xmlns:a16="http://schemas.microsoft.com/office/drawing/2014/main" id="{07A63FD2-3C78-B202-DC05-4467606DC7F5}"/>
              </a:ext>
            </a:extLst>
          </p:cNvPr>
          <p:cNvSpPr>
            <a:spLocks noGrp="1"/>
          </p:cNvSpPr>
          <p:nvPr>
            <p:ph type="sldNum" sz="quarter" idx="5"/>
          </p:nvPr>
        </p:nvSpPr>
        <p:spPr/>
        <p:txBody>
          <a:bodyPr/>
          <a:lstStyle/>
          <a:p>
            <a:fld id="{27EB0676-7F4F-4D3C-9084-1523E1B94A8C}" type="slidenum">
              <a:rPr lang="zh-CN" altLang="en-US" smtClean="0"/>
              <a:t>12</a:t>
            </a:fld>
            <a:endParaRPr lang="zh-CN" altLang="en-US"/>
          </a:p>
        </p:txBody>
      </p:sp>
    </p:spTree>
    <p:extLst>
      <p:ext uri="{BB962C8B-B14F-4D97-AF65-F5344CB8AC3E}">
        <p14:creationId xmlns:p14="http://schemas.microsoft.com/office/powerpoint/2010/main" val="2350004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D6B7E-AE96-1D21-D449-516CB03D8D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253C8D-BB0F-F3CB-FC84-614218DE10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DAFD2F8-1311-832C-3ADE-C92317B02770}"/>
              </a:ext>
            </a:extLst>
          </p:cNvPr>
          <p:cNvSpPr>
            <a:spLocks noGrp="1"/>
          </p:cNvSpPr>
          <p:nvPr>
            <p:ph type="body" idx="1"/>
          </p:nvPr>
        </p:nvSpPr>
        <p:spPr/>
        <p:txBody>
          <a:bodyPr/>
          <a:lstStyle/>
          <a:p>
            <a:pPr>
              <a:buNone/>
            </a:pPr>
            <a:r>
              <a:rPr lang="zh-CN" altLang="en-US" dirty="0"/>
              <a:t>介绍图片</a:t>
            </a:r>
            <a:endParaRPr lang="en-US" altLang="zh-CN" dirty="0"/>
          </a:p>
          <a:p>
            <a:pPr>
              <a:buNone/>
            </a:pPr>
            <a:r>
              <a:rPr lang="zh-CN" altLang="en-US" dirty="0"/>
              <a:t>进入后端后，</a:t>
            </a:r>
            <a:r>
              <a:rPr lang="en-US" altLang="zh-CN" dirty="0"/>
              <a:t>IR</a:t>
            </a:r>
            <a:r>
              <a:rPr lang="zh-CN" altLang="en-US" dirty="0"/>
              <a:t>首先被转化为</a:t>
            </a:r>
            <a:r>
              <a:rPr lang="en-US" altLang="zh-CN" dirty="0"/>
              <a:t>MIR</a:t>
            </a:r>
            <a:r>
              <a:rPr lang="zh-CN" altLang="en-US" dirty="0"/>
              <a:t>，对应</a:t>
            </a:r>
            <a:r>
              <a:rPr lang="en-US" altLang="zh-CN" dirty="0"/>
              <a:t>Value</a:t>
            </a:r>
            <a:r>
              <a:rPr lang="zh-CN" altLang="en-US" dirty="0"/>
              <a:t>被转化为</a:t>
            </a:r>
            <a:r>
              <a:rPr lang="en-US" altLang="zh-CN" dirty="0"/>
              <a:t>Operand</a:t>
            </a:r>
            <a:r>
              <a:rPr lang="zh-CN" altLang="en-US" dirty="0"/>
              <a:t>。这个时候的</a:t>
            </a:r>
            <a:r>
              <a:rPr lang="en-US" altLang="zh-CN" dirty="0"/>
              <a:t>MIR</a:t>
            </a:r>
            <a:r>
              <a:rPr lang="zh-CN" altLang="en-US" dirty="0"/>
              <a:t>还是机器无关的，这里主要的变化是引入了虚拟寄存器、将常量真正转化为内存形式（</a:t>
            </a:r>
            <a:r>
              <a:rPr lang="en-US" altLang="zh-CN" dirty="0"/>
              <a:t>int </a:t>
            </a:r>
            <a:r>
              <a:rPr lang="zh-CN" altLang="en-US" dirty="0"/>
              <a:t>或者 </a:t>
            </a:r>
            <a:r>
              <a:rPr lang="en-US" altLang="zh-CN" dirty="0"/>
              <a:t>double</a:t>
            </a:r>
            <a:r>
              <a:rPr lang="zh-CN" altLang="en-US" dirty="0"/>
              <a:t>）等、以及将指令</a:t>
            </a:r>
            <a:r>
              <a:rPr lang="en-US" altLang="zh-CN" dirty="0"/>
              <a:t>Opcode</a:t>
            </a:r>
            <a:r>
              <a:rPr lang="zh-CN" altLang="en-US" dirty="0"/>
              <a:t>转化为具体的。</a:t>
            </a:r>
            <a:r>
              <a:rPr lang="en-US" altLang="zh-CN" dirty="0"/>
              <a:t>MIR</a:t>
            </a:r>
            <a:r>
              <a:rPr lang="zh-CN" altLang="en-US" dirty="0"/>
              <a:t>设计的关键在于指令</a:t>
            </a:r>
            <a:r>
              <a:rPr lang="en-US" altLang="zh-CN" dirty="0"/>
              <a:t>Inst</a:t>
            </a:r>
            <a:r>
              <a:rPr lang="zh-CN" altLang="en-US" dirty="0"/>
              <a:t>和操作数</a:t>
            </a:r>
            <a:r>
              <a:rPr lang="en-US" altLang="zh-CN" dirty="0"/>
              <a:t>Operand</a:t>
            </a:r>
            <a:r>
              <a:rPr lang="zh-CN" altLang="en-US" dirty="0"/>
              <a:t>。</a:t>
            </a:r>
            <a:r>
              <a:rPr lang="en-US" altLang="zh-CN" dirty="0" err="1"/>
              <a:t>MIRInst</a:t>
            </a:r>
            <a:r>
              <a:rPr lang="zh-CN" altLang="en-US" dirty="0"/>
              <a:t>用</a:t>
            </a:r>
            <a:r>
              <a:rPr lang="en-US" altLang="zh-CN" dirty="0" err="1"/>
              <a:t>mOpcode</a:t>
            </a:r>
            <a:r>
              <a:rPr lang="zh-CN" altLang="en-US" dirty="0"/>
              <a:t>标识指令类型，该指令类型可兼容自定义通用指令（</a:t>
            </a:r>
            <a:r>
              <a:rPr lang="en-US" altLang="zh-CN" dirty="0" err="1"/>
              <a:t>MIRGenericInst</a:t>
            </a:r>
            <a:r>
              <a:rPr lang="zh-CN" altLang="en-US" dirty="0"/>
              <a:t>）和汇编语言指令（</a:t>
            </a:r>
            <a:r>
              <a:rPr lang="en-US" altLang="zh-CN" dirty="0" err="1"/>
              <a:t>TargetInst</a:t>
            </a:r>
            <a:r>
              <a:rPr lang="zh-CN" altLang="en-US" dirty="0"/>
              <a:t>）。</a:t>
            </a:r>
            <a:r>
              <a:rPr lang="en-US" altLang="zh-CN" dirty="0" err="1"/>
              <a:t>MIROperand</a:t>
            </a:r>
            <a:r>
              <a:rPr lang="zh-CN" altLang="en-US" dirty="0"/>
              <a:t>可包含寄存器（</a:t>
            </a:r>
            <a:r>
              <a:rPr lang="en-US" altLang="zh-CN" dirty="0" err="1"/>
              <a:t>MIRRegister</a:t>
            </a:r>
            <a:r>
              <a:rPr lang="zh-CN" altLang="en-US" dirty="0"/>
              <a:t>）、可重定位对象（</a:t>
            </a:r>
            <a:r>
              <a:rPr lang="en-US" altLang="zh-CN" dirty="0" err="1"/>
              <a:t>MIRRelocable</a:t>
            </a:r>
            <a:r>
              <a:rPr lang="zh-CN" altLang="en-US" dirty="0"/>
              <a:t>）和立即数（</a:t>
            </a:r>
            <a:r>
              <a:rPr lang="en-US" altLang="zh-CN" dirty="0" err="1"/>
              <a:t>intmax_t</a:t>
            </a:r>
            <a:r>
              <a:rPr lang="en-US" altLang="zh-CN" dirty="0"/>
              <a:t>, double</a:t>
            </a:r>
            <a:r>
              <a:rPr lang="zh-CN" altLang="en-US" dirty="0"/>
              <a:t>），从而实现对操作数的抽象。</a:t>
            </a:r>
            <a:r>
              <a:rPr lang="en-US" altLang="zh-CN" dirty="0"/>
              <a:t>MIR</a:t>
            </a:r>
            <a:r>
              <a:rPr lang="zh-CN" altLang="en-US" dirty="0"/>
              <a:t>经过优化后，经过指令选择，就被转化为</a:t>
            </a:r>
            <a:r>
              <a:rPr lang="en-US" altLang="zh-CN" dirty="0"/>
              <a:t>Target Inst</a:t>
            </a:r>
            <a:r>
              <a:rPr lang="zh-CN" altLang="en-US" dirty="0"/>
              <a:t>，这里的相关代码是通过编写配置文件的方式，生成对应分析转化代码实现的。这里每一条</a:t>
            </a:r>
            <a:r>
              <a:rPr lang="en-US" altLang="zh-CN" dirty="0"/>
              <a:t>Target Inst</a:t>
            </a:r>
            <a:r>
              <a:rPr lang="zh-CN" altLang="en-US" dirty="0"/>
              <a:t>都与汇编语言对应。</a:t>
            </a:r>
            <a:endParaRPr lang="en-US" altLang="zh-CN" dirty="0"/>
          </a:p>
          <a:p>
            <a:pPr>
              <a:buNone/>
            </a:pPr>
            <a:r>
              <a:rPr lang="zh-CN" altLang="en-US" dirty="0"/>
              <a:t>随后进行指令调度、块调度，这是基于表调度的方法，最后进行图着色寄存器分配和栈分配，最终输出汇编代码，而窥孔优化则穿插在整个后端中择机执行。</a:t>
            </a:r>
            <a:endParaRPr lang="en-US" altLang="zh-CN" dirty="0"/>
          </a:p>
        </p:txBody>
      </p:sp>
      <p:sp>
        <p:nvSpPr>
          <p:cNvPr id="4" name="灯片编号占位符 3">
            <a:extLst>
              <a:ext uri="{FF2B5EF4-FFF2-40B4-BE49-F238E27FC236}">
                <a16:creationId xmlns:a16="http://schemas.microsoft.com/office/drawing/2014/main" id="{5510C421-0C59-98E0-529E-355E0FCAE0FE}"/>
              </a:ext>
            </a:extLst>
          </p:cNvPr>
          <p:cNvSpPr>
            <a:spLocks noGrp="1"/>
          </p:cNvSpPr>
          <p:nvPr>
            <p:ph type="sldNum" sz="quarter" idx="5"/>
          </p:nvPr>
        </p:nvSpPr>
        <p:spPr/>
        <p:txBody>
          <a:bodyPr/>
          <a:lstStyle/>
          <a:p>
            <a:fld id="{27EB0676-7F4F-4D3C-9084-1523E1B94A8C}" type="slidenum">
              <a:rPr lang="zh-CN" altLang="en-US" smtClean="0"/>
              <a:t>13</a:t>
            </a:fld>
            <a:endParaRPr lang="zh-CN" altLang="en-US"/>
          </a:p>
        </p:txBody>
      </p:sp>
    </p:spTree>
    <p:extLst>
      <p:ext uri="{BB962C8B-B14F-4D97-AF65-F5344CB8AC3E}">
        <p14:creationId xmlns:p14="http://schemas.microsoft.com/office/powerpoint/2010/main" val="256653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下面着重介绍一些关键优化的具体思路。</a:t>
            </a:r>
          </a:p>
        </p:txBody>
      </p:sp>
      <p:sp>
        <p:nvSpPr>
          <p:cNvPr id="4" name="灯片编号占位符 3"/>
          <p:cNvSpPr>
            <a:spLocks noGrp="1"/>
          </p:cNvSpPr>
          <p:nvPr>
            <p:ph type="sldNum" sz="quarter" idx="5"/>
          </p:nvPr>
        </p:nvSpPr>
        <p:spPr/>
        <p:txBody>
          <a:bodyPr/>
          <a:lstStyle/>
          <a:p>
            <a:fld id="{27EB0676-7F4F-4D3C-9084-1523E1B94A8C}" type="slidenum">
              <a:rPr lang="zh-CN" altLang="en-US" smtClean="0"/>
              <a:t>14</a:t>
            </a:fld>
            <a:endParaRPr lang="zh-CN" altLang="en-US"/>
          </a:p>
        </p:txBody>
      </p:sp>
    </p:spTree>
    <p:extLst>
      <p:ext uri="{BB962C8B-B14F-4D97-AF65-F5344CB8AC3E}">
        <p14:creationId xmlns:p14="http://schemas.microsoft.com/office/powerpoint/2010/main" val="817224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919D0-C922-A8CC-C3ED-72CF6F605E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3E2F3C-AD14-CE15-9E9B-9E9B503986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3C1903-0959-DFAF-45F9-AA1F014D9A47}"/>
              </a:ext>
            </a:extLst>
          </p:cNvPr>
          <p:cNvSpPr>
            <a:spLocks noGrp="1"/>
          </p:cNvSpPr>
          <p:nvPr>
            <p:ph type="body" idx="1"/>
          </p:nvPr>
        </p:nvSpPr>
        <p:spPr/>
        <p:txBody>
          <a:bodyPr/>
          <a:lstStyle/>
          <a:p>
            <a:pPr>
              <a:buNone/>
            </a:pPr>
            <a:r>
              <a:rPr lang="zh-CN" altLang="en-US" dirty="0"/>
              <a:t>这里挑选了几个关键模块进行介绍，分别是依赖关系分析、并行化以及图着色寄存器分配。</a:t>
            </a:r>
            <a:endParaRPr lang="en-US" altLang="zh-CN" dirty="0"/>
          </a:p>
        </p:txBody>
      </p:sp>
      <p:sp>
        <p:nvSpPr>
          <p:cNvPr id="4" name="灯片编号占位符 3">
            <a:extLst>
              <a:ext uri="{FF2B5EF4-FFF2-40B4-BE49-F238E27FC236}">
                <a16:creationId xmlns:a16="http://schemas.microsoft.com/office/drawing/2014/main" id="{F874BDCD-27B3-CB10-B18F-96AA8071E5E0}"/>
              </a:ext>
            </a:extLst>
          </p:cNvPr>
          <p:cNvSpPr>
            <a:spLocks noGrp="1"/>
          </p:cNvSpPr>
          <p:nvPr>
            <p:ph type="sldNum" sz="quarter" idx="5"/>
          </p:nvPr>
        </p:nvSpPr>
        <p:spPr/>
        <p:txBody>
          <a:bodyPr/>
          <a:lstStyle/>
          <a:p>
            <a:fld id="{27EB0676-7F4F-4D3C-9084-1523E1B94A8C}" type="slidenum">
              <a:rPr lang="zh-CN" altLang="en-US" smtClean="0"/>
              <a:t>15</a:t>
            </a:fld>
            <a:endParaRPr lang="zh-CN" altLang="en-US"/>
          </a:p>
        </p:txBody>
      </p:sp>
    </p:spTree>
    <p:extLst>
      <p:ext uri="{BB962C8B-B14F-4D97-AF65-F5344CB8AC3E}">
        <p14:creationId xmlns:p14="http://schemas.microsoft.com/office/powerpoint/2010/main" val="4172961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501B-4ECB-B9C8-7B7D-A90C1EDD81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0FE43D-8032-2D63-9672-FA39D5C026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1713AF-6945-73CD-F68A-18F70E5A63D9}"/>
              </a:ext>
            </a:extLst>
          </p:cNvPr>
          <p:cNvSpPr>
            <a:spLocks noGrp="1"/>
          </p:cNvSpPr>
          <p:nvPr>
            <p:ph type="body" idx="1"/>
          </p:nvPr>
        </p:nvSpPr>
        <p:spPr/>
        <p:txBody>
          <a:bodyPr/>
          <a:lstStyle/>
          <a:p>
            <a:pPr>
              <a:buNone/>
            </a:pPr>
            <a:r>
              <a:rPr lang="zh-CN" altLang="en-US" dirty="0"/>
              <a:t>那么，什么是依赖关系呢？在程序执行过程中，如果指令</a:t>
            </a:r>
            <a:r>
              <a:rPr lang="en-US" altLang="zh-CN" dirty="0"/>
              <a:t>(</a:t>
            </a:r>
            <a:r>
              <a:rPr lang="zh-CN" altLang="en-US" dirty="0"/>
              <a:t>语句</a:t>
            </a:r>
            <a:r>
              <a:rPr lang="en-US" altLang="zh-CN" dirty="0"/>
              <a:t>)A</a:t>
            </a:r>
            <a:r>
              <a:rPr lang="zh-CN" altLang="en-US" dirty="0"/>
              <a:t>必须在指令</a:t>
            </a:r>
            <a:r>
              <a:rPr lang="en-US" altLang="zh-CN" dirty="0"/>
              <a:t>(</a:t>
            </a:r>
            <a:r>
              <a:rPr lang="zh-CN" altLang="en-US" dirty="0"/>
              <a:t>语句</a:t>
            </a:r>
            <a:r>
              <a:rPr lang="en-US" altLang="zh-CN" dirty="0"/>
              <a:t>)B</a:t>
            </a:r>
            <a:r>
              <a:rPr lang="zh-CN" altLang="en-US" dirty="0"/>
              <a:t>之 前执行，则称</a:t>
            </a:r>
            <a:r>
              <a:rPr lang="en-US" altLang="zh-CN" dirty="0"/>
              <a:t>B</a:t>
            </a:r>
            <a:r>
              <a:rPr lang="zh-CN" altLang="en-US" dirty="0"/>
              <a:t>依赖于</a:t>
            </a:r>
            <a:r>
              <a:rPr lang="en-US" altLang="zh-CN" dirty="0"/>
              <a:t>A</a:t>
            </a:r>
            <a:r>
              <a:rPr lang="zh-CN" altLang="en-US" dirty="0"/>
              <a:t>。依赖关系是程序执行顺序上的约束。如果约束是由程序的控制流引起的，则称之为控制依赖。如果约束是由程序的数据流引起的，则称之为数据依赖。容易知道，数据依赖是由程序的定值</a:t>
            </a:r>
            <a:r>
              <a:rPr lang="en-US" altLang="zh-CN" dirty="0"/>
              <a:t>-</a:t>
            </a:r>
            <a:r>
              <a:rPr lang="zh-CN" altLang="en-US" dirty="0"/>
              <a:t>使用关系导致。</a:t>
            </a:r>
            <a:endParaRPr lang="en-US" altLang="zh-CN" dirty="0"/>
          </a:p>
          <a:p>
            <a:pPr>
              <a:buNone/>
            </a:pPr>
            <a:r>
              <a:rPr lang="zh-CN" altLang="en-US" dirty="0"/>
              <a:t>对于数据依赖，我们称写后读为流依赖、读后写为反向依赖、而写后写为输出依赖。要对这些指令序列进行重排的时候，反向依赖和输出依赖可以通过寄存器重命名等优化消除，但流依赖是不可消除的。</a:t>
            </a:r>
            <a:endParaRPr lang="en-US" altLang="zh-CN" dirty="0"/>
          </a:p>
          <a:p>
            <a:pPr>
              <a:buNone/>
            </a:pPr>
            <a:r>
              <a:rPr lang="zh-CN" altLang="en-US" dirty="0"/>
              <a:t>（分析介绍两个例子）（在不存在别名的情况下）</a:t>
            </a:r>
            <a:endParaRPr lang="en-US" altLang="zh-CN" dirty="0"/>
          </a:p>
        </p:txBody>
      </p:sp>
      <p:sp>
        <p:nvSpPr>
          <p:cNvPr id="4" name="灯片编号占位符 3">
            <a:extLst>
              <a:ext uri="{FF2B5EF4-FFF2-40B4-BE49-F238E27FC236}">
                <a16:creationId xmlns:a16="http://schemas.microsoft.com/office/drawing/2014/main" id="{B979F1C5-3AA6-20BB-E894-7F33A6AA2048}"/>
              </a:ext>
            </a:extLst>
          </p:cNvPr>
          <p:cNvSpPr>
            <a:spLocks noGrp="1"/>
          </p:cNvSpPr>
          <p:nvPr>
            <p:ph type="sldNum" sz="quarter" idx="5"/>
          </p:nvPr>
        </p:nvSpPr>
        <p:spPr/>
        <p:txBody>
          <a:bodyPr/>
          <a:lstStyle/>
          <a:p>
            <a:fld id="{27EB0676-7F4F-4D3C-9084-1523E1B94A8C}" type="slidenum">
              <a:rPr lang="zh-CN" altLang="en-US" smtClean="0"/>
              <a:t>16</a:t>
            </a:fld>
            <a:endParaRPr lang="zh-CN" altLang="en-US"/>
          </a:p>
        </p:txBody>
      </p:sp>
    </p:spTree>
    <p:extLst>
      <p:ext uri="{BB962C8B-B14F-4D97-AF65-F5344CB8AC3E}">
        <p14:creationId xmlns:p14="http://schemas.microsoft.com/office/powerpoint/2010/main" val="3585528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39C5C-50AA-74EE-06DC-04897983B4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7CD792-54D3-BD29-4EA3-A82914E398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FFFF2E-3A51-6FFD-B068-482FDD483524}"/>
              </a:ext>
            </a:extLst>
          </p:cNvPr>
          <p:cNvSpPr>
            <a:spLocks noGrp="1"/>
          </p:cNvSpPr>
          <p:nvPr>
            <p:ph type="body" idx="1"/>
          </p:nvPr>
        </p:nvSpPr>
        <p:spPr/>
        <p:txBody>
          <a:bodyPr/>
          <a:lstStyle/>
          <a:p>
            <a:pPr>
              <a:buNone/>
            </a:pPr>
            <a:r>
              <a:rPr lang="zh-CN" altLang="en-US" dirty="0"/>
              <a:t>依赖关系分析是确定一个循环能否进行并行化、向量化的关键。如果一个循环存在跨迭代的依赖，那么这个循环就不能被并行化。这个条件就被等价为，存在一个访存对，其中至少一次访存为写，且两个访存的目标地址在不同循环迭代内有可能一致，则该循环不能被并行化。这里的关键实际上就是判断对应的目标地址是否相同。</a:t>
            </a:r>
            <a:endParaRPr lang="en-US" altLang="zh-CN" dirty="0"/>
          </a:p>
          <a:p>
            <a:pPr>
              <a:buNone/>
            </a:pPr>
            <a:r>
              <a:rPr lang="zh-CN" altLang="en-US" dirty="0"/>
              <a:t>这里进行分析的三个要点分别是基地址、索引、存取语句。我们遍历所有可能的地址对，首先进行别名分析，判断这两个地址对的首地址是否相同。例如</a:t>
            </a:r>
            <a:r>
              <a:rPr lang="en-US" altLang="zh-CN" dirty="0"/>
              <a:t>Ai </a:t>
            </a:r>
            <a:r>
              <a:rPr lang="zh-CN" altLang="en-US" dirty="0"/>
              <a:t>和 </a:t>
            </a:r>
            <a:r>
              <a:rPr lang="en-US" altLang="zh-CN" dirty="0"/>
              <a:t>Bi</a:t>
            </a:r>
            <a:r>
              <a:rPr lang="zh-CN" altLang="en-US" dirty="0"/>
              <a:t>，在</a:t>
            </a:r>
            <a:r>
              <a:rPr lang="en-US" altLang="zh-CN" dirty="0"/>
              <a:t>A</a:t>
            </a:r>
            <a:r>
              <a:rPr lang="zh-CN" altLang="en-US" dirty="0"/>
              <a:t>和</a:t>
            </a:r>
            <a:r>
              <a:rPr lang="en-US" altLang="zh-CN" dirty="0"/>
              <a:t>B</a:t>
            </a:r>
            <a:r>
              <a:rPr lang="zh-CN" altLang="en-US" dirty="0"/>
              <a:t>一致的时候两个地址可能相同，这也就是别名分析。一般在函数内会出现别名的情况，例如</a:t>
            </a:r>
            <a:r>
              <a:rPr lang="en-US" altLang="zh-CN" dirty="0"/>
              <a:t>AB</a:t>
            </a:r>
            <a:r>
              <a:rPr lang="zh-CN" altLang="en-US" dirty="0"/>
              <a:t>都是传入的数组首地址，在调用时二者是一个首地址，则就会出现互为别名的情形。</a:t>
            </a:r>
            <a:endParaRPr lang="en-US" altLang="zh-CN" dirty="0"/>
          </a:p>
          <a:p>
            <a:pPr>
              <a:buNone/>
            </a:pPr>
            <a:r>
              <a:rPr lang="zh-CN" altLang="en-US" dirty="0"/>
              <a:t>索引则是基于其值的不同类别进行分析。一个数组元素的索引可能是 循环不变量 循环迭代变量 循环迭代变量表达式 或者其他式子。对索引进行分类以后，就便于判断二者是否有相等的可能了。</a:t>
            </a:r>
            <a:endParaRPr lang="en-US" altLang="zh-CN" dirty="0"/>
          </a:p>
          <a:p>
            <a:pPr>
              <a:buNone/>
            </a:pPr>
            <a:r>
              <a:rPr lang="zh-CN" altLang="en-US" dirty="0"/>
              <a:t>最后进行存取分析，也就是看这两次访存是否有至少一次写入，这个实现比较简单，查看对应访存的语句来源即可。只有有一个</a:t>
            </a:r>
            <a:r>
              <a:rPr lang="en-US" altLang="zh-CN" dirty="0"/>
              <a:t>store</a:t>
            </a:r>
            <a:r>
              <a:rPr lang="zh-CN" altLang="en-US" dirty="0"/>
              <a:t>，则依赖成立。</a:t>
            </a:r>
            <a:endParaRPr lang="en-US" altLang="zh-CN" dirty="0"/>
          </a:p>
          <a:p>
            <a:pPr>
              <a:buNone/>
            </a:pPr>
            <a:r>
              <a:rPr lang="zh-CN" altLang="en-US" dirty="0"/>
              <a:t>依赖关系分析是为并行化服务的。</a:t>
            </a:r>
            <a:endParaRPr lang="en-US" altLang="zh-CN" dirty="0"/>
          </a:p>
        </p:txBody>
      </p:sp>
      <p:sp>
        <p:nvSpPr>
          <p:cNvPr id="4" name="灯片编号占位符 3">
            <a:extLst>
              <a:ext uri="{FF2B5EF4-FFF2-40B4-BE49-F238E27FC236}">
                <a16:creationId xmlns:a16="http://schemas.microsoft.com/office/drawing/2014/main" id="{32C91D98-3415-94FB-7658-02CBB4C1B7E7}"/>
              </a:ext>
            </a:extLst>
          </p:cNvPr>
          <p:cNvSpPr>
            <a:spLocks noGrp="1"/>
          </p:cNvSpPr>
          <p:nvPr>
            <p:ph type="sldNum" sz="quarter" idx="5"/>
          </p:nvPr>
        </p:nvSpPr>
        <p:spPr/>
        <p:txBody>
          <a:bodyPr/>
          <a:lstStyle/>
          <a:p>
            <a:fld id="{27EB0676-7F4F-4D3C-9084-1523E1B94A8C}" type="slidenum">
              <a:rPr lang="zh-CN" altLang="en-US" smtClean="0"/>
              <a:t>17</a:t>
            </a:fld>
            <a:endParaRPr lang="zh-CN" altLang="en-US"/>
          </a:p>
        </p:txBody>
      </p:sp>
    </p:spTree>
    <p:extLst>
      <p:ext uri="{BB962C8B-B14F-4D97-AF65-F5344CB8AC3E}">
        <p14:creationId xmlns:p14="http://schemas.microsoft.com/office/powerpoint/2010/main" val="2066270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A85BE-4660-F32C-CCF8-28C9C1E9EB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75BFF8-42FF-D33E-D9A9-4D432E5CDA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EDAECD-CD26-1612-A825-0D19D98A9C27}"/>
              </a:ext>
            </a:extLst>
          </p:cNvPr>
          <p:cNvSpPr>
            <a:spLocks noGrp="1"/>
          </p:cNvSpPr>
          <p:nvPr>
            <p:ph type="body" idx="1"/>
          </p:nvPr>
        </p:nvSpPr>
        <p:spPr/>
        <p:txBody>
          <a:bodyPr/>
          <a:lstStyle/>
          <a:p>
            <a:pPr>
              <a:buNone/>
            </a:pPr>
            <a:r>
              <a:rPr lang="zh-CN" altLang="en-US" dirty="0"/>
              <a:t>判断了一个循环符合依赖条件，能够进行并行化之后，我们就正式开始对循环进行转化。首先是进行循环标准化，这里我们将一般的循环（左边）转化为标准化的循环（右边）。标准化的循环只有一个</a:t>
            </a:r>
            <a:r>
              <a:rPr lang="en-US" altLang="zh-CN" dirty="0"/>
              <a:t>preheader</a:t>
            </a:r>
            <a:r>
              <a:rPr lang="zh-CN" altLang="en-US" dirty="0"/>
              <a:t>（循环头的前驱）、一个</a:t>
            </a:r>
            <a:r>
              <a:rPr lang="en-US" altLang="zh-CN" dirty="0"/>
              <a:t>latch</a:t>
            </a:r>
            <a:r>
              <a:rPr lang="zh-CN" altLang="en-US" dirty="0"/>
              <a:t>（门闩）、并且具有一个专一的</a:t>
            </a:r>
            <a:r>
              <a:rPr lang="en-US" altLang="zh-CN" dirty="0"/>
              <a:t>exit</a:t>
            </a:r>
            <a:r>
              <a:rPr lang="zh-CN" altLang="en-US" dirty="0"/>
              <a:t>块。这样做的目的是为了把循环体</a:t>
            </a:r>
            <a:r>
              <a:rPr lang="en-US" altLang="zh-CN" dirty="0"/>
              <a:t>body</a:t>
            </a:r>
            <a:r>
              <a:rPr lang="zh-CN" altLang="en-US" dirty="0"/>
              <a:t>提取出来更好的进行并行化。</a:t>
            </a:r>
            <a:endParaRPr lang="en-US" altLang="zh-CN" dirty="0"/>
          </a:p>
        </p:txBody>
      </p:sp>
      <p:sp>
        <p:nvSpPr>
          <p:cNvPr id="4" name="灯片编号占位符 3">
            <a:extLst>
              <a:ext uri="{FF2B5EF4-FFF2-40B4-BE49-F238E27FC236}">
                <a16:creationId xmlns:a16="http://schemas.microsoft.com/office/drawing/2014/main" id="{3E8315A1-A7F0-D3E3-1598-5502049CBC1F}"/>
              </a:ext>
            </a:extLst>
          </p:cNvPr>
          <p:cNvSpPr>
            <a:spLocks noGrp="1"/>
          </p:cNvSpPr>
          <p:nvPr>
            <p:ph type="sldNum" sz="quarter" idx="5"/>
          </p:nvPr>
        </p:nvSpPr>
        <p:spPr/>
        <p:txBody>
          <a:bodyPr/>
          <a:lstStyle/>
          <a:p>
            <a:fld id="{27EB0676-7F4F-4D3C-9084-1523E1B94A8C}" type="slidenum">
              <a:rPr lang="zh-CN" altLang="en-US" smtClean="0"/>
              <a:t>18</a:t>
            </a:fld>
            <a:endParaRPr lang="zh-CN" altLang="en-US"/>
          </a:p>
        </p:txBody>
      </p:sp>
    </p:spTree>
    <p:extLst>
      <p:ext uri="{BB962C8B-B14F-4D97-AF65-F5344CB8AC3E}">
        <p14:creationId xmlns:p14="http://schemas.microsoft.com/office/powerpoint/2010/main" val="3867045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C1D5B-6E9D-4096-7829-5F5CFD778E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A7996A-391E-B50A-5614-666FF6184D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D5AD66-065E-F43C-0A48-E7118D4956A9}"/>
              </a:ext>
            </a:extLst>
          </p:cNvPr>
          <p:cNvSpPr>
            <a:spLocks noGrp="1"/>
          </p:cNvSpPr>
          <p:nvPr>
            <p:ph type="body" idx="1"/>
          </p:nvPr>
        </p:nvSpPr>
        <p:spPr/>
        <p:txBody>
          <a:bodyPr/>
          <a:lstStyle/>
          <a:p>
            <a:pPr>
              <a:buNone/>
            </a:pPr>
            <a:r>
              <a:rPr lang="zh-CN" altLang="en-US" dirty="0"/>
              <a:t>已经标准化的循环具有独立单一的循环体，随后将该循环体包装成一个</a:t>
            </a:r>
            <a:r>
              <a:rPr lang="en-US" altLang="zh-CN" dirty="0" err="1"/>
              <a:t>ir</a:t>
            </a:r>
            <a:r>
              <a:rPr lang="zh-CN" altLang="en-US" dirty="0"/>
              <a:t>函数，该函数接受起始索引和终结索引以及其他在函数体中被用到的数据作为参数。这一步提取的时候要注意将所有循环体使用的非循环体内的值都作为参数传入，而循环中非存储到内存的值还要通过栈传出，从实现来说这一步的转化是比较容易出现</a:t>
            </a:r>
            <a:r>
              <a:rPr lang="en-US" altLang="zh-CN" dirty="0"/>
              <a:t>bug</a:t>
            </a:r>
            <a:r>
              <a:rPr lang="zh-CN" altLang="en-US" dirty="0"/>
              <a:t>的。构造了</a:t>
            </a:r>
            <a:r>
              <a:rPr lang="en-US" altLang="zh-CN" dirty="0" err="1"/>
              <a:t>loopbody</a:t>
            </a:r>
            <a:r>
              <a:rPr lang="zh-CN" altLang="en-US" dirty="0"/>
              <a:t>函数之后，原循环体就变为一个基本块，内部调用了当前构造的函数作为新的循环体。</a:t>
            </a:r>
            <a:endParaRPr lang="en-US" altLang="zh-CN" dirty="0"/>
          </a:p>
          <a:p>
            <a:pPr>
              <a:buNone/>
            </a:pPr>
            <a:r>
              <a:rPr lang="zh-CN" altLang="en-US" dirty="0"/>
              <a:t>我们看右边的代码就是已经提取出的循环体，内部实际上就是利用起始索引、终结索引和外部的传入的数据直接照抄了原循环的计算。</a:t>
            </a:r>
            <a:endParaRPr lang="en-US" altLang="zh-CN" dirty="0"/>
          </a:p>
        </p:txBody>
      </p:sp>
      <p:sp>
        <p:nvSpPr>
          <p:cNvPr id="4" name="灯片编号占位符 3">
            <a:extLst>
              <a:ext uri="{FF2B5EF4-FFF2-40B4-BE49-F238E27FC236}">
                <a16:creationId xmlns:a16="http://schemas.microsoft.com/office/drawing/2014/main" id="{FD9FF923-1206-D39B-A469-34F84254387D}"/>
              </a:ext>
            </a:extLst>
          </p:cNvPr>
          <p:cNvSpPr>
            <a:spLocks noGrp="1"/>
          </p:cNvSpPr>
          <p:nvPr>
            <p:ph type="sldNum" sz="quarter" idx="5"/>
          </p:nvPr>
        </p:nvSpPr>
        <p:spPr/>
        <p:txBody>
          <a:bodyPr/>
          <a:lstStyle/>
          <a:p>
            <a:fld id="{27EB0676-7F4F-4D3C-9084-1523E1B94A8C}" type="slidenum">
              <a:rPr lang="zh-CN" altLang="en-US" smtClean="0"/>
              <a:t>19</a:t>
            </a:fld>
            <a:endParaRPr lang="zh-CN" altLang="en-US"/>
          </a:p>
        </p:txBody>
      </p:sp>
    </p:spTree>
    <p:extLst>
      <p:ext uri="{BB962C8B-B14F-4D97-AF65-F5344CB8AC3E}">
        <p14:creationId xmlns:p14="http://schemas.microsoft.com/office/powerpoint/2010/main" val="2779043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分为五个部分介绍，第一是介绍我们队的概况，第二是从软件架构的角度介绍我们编译器的编译流程，第三是重点介绍几个我们编译器使用的关键优化技术，第四个部分介绍我们队在项目管理特别是时间安排、分工合作方面的经验，最后第五个部分介绍我们队取得的技术上的一些经验教训。</a:t>
            </a:r>
          </a:p>
        </p:txBody>
      </p:sp>
      <p:sp>
        <p:nvSpPr>
          <p:cNvPr id="4" name="灯片编号占位符 3"/>
          <p:cNvSpPr>
            <a:spLocks noGrp="1"/>
          </p:cNvSpPr>
          <p:nvPr>
            <p:ph type="sldNum" sz="quarter" idx="5"/>
          </p:nvPr>
        </p:nvSpPr>
        <p:spPr/>
        <p:txBody>
          <a:bodyPr/>
          <a:lstStyle/>
          <a:p>
            <a:fld id="{27EB0676-7F4F-4D3C-9084-1523E1B94A8C}" type="slidenum">
              <a:rPr lang="zh-CN" altLang="en-US" smtClean="0"/>
              <a:t>2</a:t>
            </a:fld>
            <a:endParaRPr lang="zh-CN" altLang="en-US"/>
          </a:p>
        </p:txBody>
      </p:sp>
    </p:spTree>
    <p:extLst>
      <p:ext uri="{BB962C8B-B14F-4D97-AF65-F5344CB8AC3E}">
        <p14:creationId xmlns:p14="http://schemas.microsoft.com/office/powerpoint/2010/main" val="2536191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FDBB1-230B-CEF6-77A5-E04A0154D3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0A041D-3191-5E5D-9A7A-1679E1301B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EEFDF1-F16A-1F0F-C025-B4A3056C9D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这里在经过</a:t>
            </a:r>
            <a:r>
              <a:rPr lang="en-US" altLang="zh-CN" sz="1200" dirty="0" err="1">
                <a:latin typeface="方正小标宋简体" panose="03000509000000000000" pitchFamily="65" charset="-122"/>
                <a:ea typeface="方正小标宋简体" panose="03000509000000000000" pitchFamily="65" charset="-122"/>
              </a:rPr>
              <a:t>ParallelBodyExtract</a:t>
            </a:r>
            <a:r>
              <a:rPr lang="zh-CN" altLang="en-US" sz="1200" dirty="0">
                <a:latin typeface="方正小标宋简体" panose="03000509000000000000" pitchFamily="65" charset="-122"/>
                <a:ea typeface="方正小标宋简体" panose="03000509000000000000" pitchFamily="65" charset="-122"/>
              </a:rPr>
              <a:t>，就直接将循环体构造为一个函数，并将循环去掉，这里新的函数，调用了刚刚生成的循环体函数。</a:t>
            </a:r>
            <a:endParaRPr lang="en-US" altLang="zh-CN" sz="1200" dirty="0">
              <a:latin typeface="方正小标宋简体" panose="03000509000000000000" pitchFamily="65" charset="-122"/>
              <a:ea typeface="方正小标宋简体" panose="03000509000000000000" pitchFamily="65"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方正小标宋简体" panose="03000509000000000000" pitchFamily="65" charset="-122"/>
                <a:ea typeface="方正小标宋简体" panose="03000509000000000000" pitchFamily="65" charset="-122"/>
              </a:rPr>
              <a:t>最后通过循环并行化流程，基于后端具体的芯片配置，插入线程创建和回收的系统调用（</a:t>
            </a:r>
            <a:r>
              <a:rPr lang="en-US" altLang="zh-CN" sz="1200" dirty="0">
                <a:latin typeface="方正小标宋简体" panose="03000509000000000000" pitchFamily="65" charset="-122"/>
                <a:ea typeface="方正小标宋简体" panose="03000509000000000000" pitchFamily="65" charset="-122"/>
              </a:rPr>
              <a:t>wait  clone</a:t>
            </a:r>
            <a:r>
              <a:rPr lang="zh-CN" altLang="en-US" sz="1200" dirty="0">
                <a:latin typeface="方正小标宋简体" panose="03000509000000000000" pitchFamily="65" charset="-122"/>
                <a:ea typeface="方正小标宋简体" panose="03000509000000000000" pitchFamily="65" charset="-122"/>
              </a:rPr>
              <a:t>），确定每个线程的</a:t>
            </a:r>
            <a:r>
              <a:rPr lang="en-US" altLang="zh-CN" sz="1200" dirty="0">
                <a:latin typeface="方正小标宋简体" panose="03000509000000000000" pitchFamily="65" charset="-122"/>
                <a:ea typeface="方正小标宋简体" panose="03000509000000000000" pitchFamily="65" charset="-122"/>
              </a:rPr>
              <a:t>begin end</a:t>
            </a:r>
            <a:r>
              <a:rPr lang="zh-CN" altLang="en-US" sz="1200" dirty="0">
                <a:latin typeface="方正小标宋简体" panose="03000509000000000000" pitchFamily="65" charset="-122"/>
                <a:ea typeface="方正小标宋简体" panose="03000509000000000000" pitchFamily="65" charset="-122"/>
              </a:rPr>
              <a:t>，然后将这些产生的</a:t>
            </a:r>
            <a:r>
              <a:rPr lang="en-US" altLang="zh-CN" sz="1200" dirty="0" err="1">
                <a:latin typeface="方正小标宋简体" panose="03000509000000000000" pitchFamily="65" charset="-122"/>
                <a:ea typeface="方正小标宋简体" panose="03000509000000000000" pitchFamily="65" charset="-122"/>
              </a:rPr>
              <a:t>parallel_body</a:t>
            </a:r>
            <a:r>
              <a:rPr lang="zh-CN" altLang="en-US" sz="1200" dirty="0">
                <a:latin typeface="方正小标宋简体" panose="03000509000000000000" pitchFamily="65" charset="-122"/>
                <a:ea typeface="方正小标宋简体" panose="03000509000000000000" pitchFamily="65" charset="-122"/>
              </a:rPr>
              <a:t>作为新的线程执行，就完成了并行化。</a:t>
            </a:r>
            <a:endParaRPr lang="en-US" altLang="zh-CN" sz="1200" dirty="0">
              <a:latin typeface="方正小标宋简体" panose="03000509000000000000" pitchFamily="65" charset="-122"/>
              <a:ea typeface="方正小标宋简体" panose="03000509000000000000" pitchFamily="65"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方正小标宋简体" panose="03000509000000000000" pitchFamily="65" charset="-122"/>
                <a:ea typeface="方正小标宋简体" panose="03000509000000000000" pitchFamily="65" charset="-122"/>
              </a:rPr>
              <a:t>注意这里的生成的新的终端代码，由其是并行库相关的部分，一定要有后端的支持，调用相应的系统调用才能成功。这也是并行化实现的一个难点。</a:t>
            </a:r>
            <a:endParaRPr lang="en-US" altLang="zh-CN" sz="1200" dirty="0">
              <a:latin typeface="方正小标宋简体" panose="03000509000000000000" pitchFamily="65" charset="-122"/>
              <a:ea typeface="方正小标宋简体" panose="03000509000000000000" pitchFamily="65"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方正小标宋简体" panose="03000509000000000000" pitchFamily="65" charset="-122"/>
              <a:ea typeface="方正小标宋简体" panose="03000509000000000000" pitchFamily="65" charset="-122"/>
            </a:endParaRPr>
          </a:p>
        </p:txBody>
      </p:sp>
      <p:sp>
        <p:nvSpPr>
          <p:cNvPr id="4" name="灯片编号占位符 3">
            <a:extLst>
              <a:ext uri="{FF2B5EF4-FFF2-40B4-BE49-F238E27FC236}">
                <a16:creationId xmlns:a16="http://schemas.microsoft.com/office/drawing/2014/main" id="{D5D20172-F508-D8BE-DC7B-B5130BDBC3AD}"/>
              </a:ext>
            </a:extLst>
          </p:cNvPr>
          <p:cNvSpPr>
            <a:spLocks noGrp="1"/>
          </p:cNvSpPr>
          <p:nvPr>
            <p:ph type="sldNum" sz="quarter" idx="5"/>
          </p:nvPr>
        </p:nvSpPr>
        <p:spPr/>
        <p:txBody>
          <a:bodyPr/>
          <a:lstStyle/>
          <a:p>
            <a:fld id="{27EB0676-7F4F-4D3C-9084-1523E1B94A8C}" type="slidenum">
              <a:rPr lang="zh-CN" altLang="en-US" smtClean="0"/>
              <a:t>20</a:t>
            </a:fld>
            <a:endParaRPr lang="zh-CN" altLang="en-US"/>
          </a:p>
        </p:txBody>
      </p:sp>
    </p:spTree>
    <p:extLst>
      <p:ext uri="{BB962C8B-B14F-4D97-AF65-F5344CB8AC3E}">
        <p14:creationId xmlns:p14="http://schemas.microsoft.com/office/powerpoint/2010/main" val="288634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531CE-8826-8E67-A82E-717C849842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C20571-72D0-6071-B1DB-0F0AE96B3C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C19F1-599B-941D-1591-F8635EFB78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方正小标宋简体" panose="03000509000000000000" pitchFamily="65" charset="-122"/>
                <a:ea typeface="方正小标宋简体" panose="03000509000000000000" pitchFamily="65" charset="-122"/>
              </a:rPr>
              <a:t>这里我们发现，并行化需要构造几层新的函数，当然同学们也可以研究更简单的并行化框架，尽可能减少额外开销。总之不是能并行化的循环就一定要并行化。我们选择一个循环进行并行化，首先要满足依赖条件、循环体内无函数调用等。除此以外，越是外层的循环，并行的收益也就越高，因为越是内层循环，并行化准备流程运行的次数也就越多，创建的总的线程数越多，收益也就越小。我们经过试验发现，一些内层循环被并行化后，运行时间较原来甚至倍增。因此，我们要尽量选择对最外层的循环进行并行化。</a:t>
            </a:r>
            <a:endParaRPr lang="en-US" altLang="zh-CN" sz="1200" dirty="0">
              <a:latin typeface="方正小标宋简体" panose="03000509000000000000" pitchFamily="65" charset="-122"/>
              <a:ea typeface="方正小标宋简体" panose="03000509000000000000" pitchFamily="65" charset="-122"/>
            </a:endParaRPr>
          </a:p>
        </p:txBody>
      </p:sp>
      <p:sp>
        <p:nvSpPr>
          <p:cNvPr id="4" name="灯片编号占位符 3">
            <a:extLst>
              <a:ext uri="{FF2B5EF4-FFF2-40B4-BE49-F238E27FC236}">
                <a16:creationId xmlns:a16="http://schemas.microsoft.com/office/drawing/2014/main" id="{7E59E2E0-B1D8-E754-07BA-5B1B63A0742A}"/>
              </a:ext>
            </a:extLst>
          </p:cNvPr>
          <p:cNvSpPr>
            <a:spLocks noGrp="1"/>
          </p:cNvSpPr>
          <p:nvPr>
            <p:ph type="sldNum" sz="quarter" idx="5"/>
          </p:nvPr>
        </p:nvSpPr>
        <p:spPr/>
        <p:txBody>
          <a:bodyPr/>
          <a:lstStyle/>
          <a:p>
            <a:fld id="{27EB0676-7F4F-4D3C-9084-1523E1B94A8C}" type="slidenum">
              <a:rPr lang="zh-CN" altLang="en-US" smtClean="0"/>
              <a:t>21</a:t>
            </a:fld>
            <a:endParaRPr lang="zh-CN" altLang="en-US"/>
          </a:p>
        </p:txBody>
      </p:sp>
    </p:spTree>
    <p:extLst>
      <p:ext uri="{BB962C8B-B14F-4D97-AF65-F5344CB8AC3E}">
        <p14:creationId xmlns:p14="http://schemas.microsoft.com/office/powerpoint/2010/main" val="416853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DBF98-0A94-6C4D-3CD1-8416D983A4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2C188A-19A0-94A4-D350-73AF13F025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4B8E04-FC0F-11E3-4903-57AB19E815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方正小标宋简体" panose="03000509000000000000" pitchFamily="65" charset="-122"/>
                <a:ea typeface="方正小标宋简体" panose="03000509000000000000" pitchFamily="65" charset="-122"/>
              </a:rPr>
              <a:t>这是公开性能测试中几个关于矩阵乘的例子经过并行化前后的用时对比。可以发现运行在四核的</a:t>
            </a:r>
            <a:r>
              <a:rPr lang="en-US" altLang="zh-CN" sz="1200" dirty="0">
                <a:latin typeface="方正小标宋简体" panose="03000509000000000000" pitchFamily="65" charset="-122"/>
                <a:ea typeface="方正小标宋简体" panose="03000509000000000000" pitchFamily="65" charset="-122"/>
              </a:rPr>
              <a:t>RISCV VISION FIVE</a:t>
            </a:r>
            <a:r>
              <a:rPr lang="zh-CN" altLang="en-US" sz="1200" dirty="0">
                <a:latin typeface="方正小标宋简体" panose="03000509000000000000" pitchFamily="65" charset="-122"/>
                <a:ea typeface="方正小标宋简体" panose="03000509000000000000" pitchFamily="65" charset="-122"/>
              </a:rPr>
              <a:t>上加速比都在</a:t>
            </a:r>
            <a:r>
              <a:rPr lang="en-US" altLang="zh-CN" sz="1200" dirty="0">
                <a:latin typeface="方正小标宋简体" panose="03000509000000000000" pitchFamily="65" charset="-122"/>
                <a:ea typeface="方正小标宋简体" panose="03000509000000000000" pitchFamily="65" charset="-122"/>
              </a:rPr>
              <a:t>3</a:t>
            </a:r>
            <a:r>
              <a:rPr lang="zh-CN" altLang="en-US" sz="1200" dirty="0">
                <a:latin typeface="方正小标宋简体" panose="03000509000000000000" pitchFamily="65" charset="-122"/>
                <a:ea typeface="方正小标宋简体" panose="03000509000000000000" pitchFamily="65" charset="-122"/>
              </a:rPr>
              <a:t>以上，最高加速比接近</a:t>
            </a:r>
            <a:r>
              <a:rPr lang="en-US" altLang="zh-CN" sz="1200" dirty="0">
                <a:latin typeface="方正小标宋简体" panose="03000509000000000000" pitchFamily="65" charset="-122"/>
                <a:ea typeface="方正小标宋简体" panose="03000509000000000000" pitchFamily="65" charset="-122"/>
              </a:rPr>
              <a:t>3.8</a:t>
            </a:r>
            <a:r>
              <a:rPr lang="zh-CN" altLang="en-US" sz="1200" dirty="0">
                <a:latin typeface="方正小标宋简体" panose="03000509000000000000" pitchFamily="65" charset="-122"/>
                <a:ea typeface="方正小标宋简体" panose="03000509000000000000" pitchFamily="65" charset="-122"/>
              </a:rPr>
              <a:t>，收益十分客观。因此，基于较为深入的依赖关系分析的并行化实现是十分推荐的。</a:t>
            </a:r>
            <a:endParaRPr lang="en-US" altLang="zh-CN" sz="1200" dirty="0">
              <a:latin typeface="方正小标宋简体" panose="03000509000000000000" pitchFamily="65" charset="-122"/>
              <a:ea typeface="方正小标宋简体" panose="03000509000000000000" pitchFamily="65" charset="-122"/>
            </a:endParaRPr>
          </a:p>
        </p:txBody>
      </p:sp>
      <p:sp>
        <p:nvSpPr>
          <p:cNvPr id="4" name="灯片编号占位符 3">
            <a:extLst>
              <a:ext uri="{FF2B5EF4-FFF2-40B4-BE49-F238E27FC236}">
                <a16:creationId xmlns:a16="http://schemas.microsoft.com/office/drawing/2014/main" id="{C5F87EF3-5511-351E-6866-78EA7387F310}"/>
              </a:ext>
            </a:extLst>
          </p:cNvPr>
          <p:cNvSpPr>
            <a:spLocks noGrp="1"/>
          </p:cNvSpPr>
          <p:nvPr>
            <p:ph type="sldNum" sz="quarter" idx="5"/>
          </p:nvPr>
        </p:nvSpPr>
        <p:spPr/>
        <p:txBody>
          <a:bodyPr/>
          <a:lstStyle/>
          <a:p>
            <a:fld id="{27EB0676-7F4F-4D3C-9084-1523E1B94A8C}" type="slidenum">
              <a:rPr lang="zh-CN" altLang="en-US" smtClean="0"/>
              <a:t>22</a:t>
            </a:fld>
            <a:endParaRPr lang="zh-CN" altLang="en-US"/>
          </a:p>
        </p:txBody>
      </p:sp>
    </p:spTree>
    <p:extLst>
      <p:ext uri="{BB962C8B-B14F-4D97-AF65-F5344CB8AC3E}">
        <p14:creationId xmlns:p14="http://schemas.microsoft.com/office/powerpoint/2010/main" val="443451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EF3CE-975E-F708-1FBF-C9AE43B4E8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5B2F11-83E1-6005-F0B9-282C574CB4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385A1E3-5A79-4C01-7441-B9C803D29C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方正小标宋简体" panose="03000509000000000000" pitchFamily="65" charset="-122"/>
                <a:ea typeface="方正小标宋简体" panose="03000509000000000000" pitchFamily="65" charset="-122"/>
              </a:rPr>
              <a:t>最后讲一点扩展。下面这个例子是公开性能测试中</a:t>
            </a:r>
            <a:r>
              <a:rPr lang="en-US" altLang="zh-CN" sz="1200" dirty="0">
                <a:latin typeface="方正小标宋简体" panose="03000509000000000000" pitchFamily="65" charset="-122"/>
                <a:ea typeface="方正小标宋简体" panose="03000509000000000000" pitchFamily="65" charset="-122"/>
              </a:rPr>
              <a:t>GEMM</a:t>
            </a:r>
            <a:r>
              <a:rPr lang="zh-CN" altLang="en-US" sz="1200" dirty="0">
                <a:latin typeface="方正小标宋简体" panose="03000509000000000000" pitchFamily="65" charset="-122"/>
                <a:ea typeface="方正小标宋简体" panose="03000509000000000000" pitchFamily="65" charset="-122"/>
              </a:rPr>
              <a:t>通用矩阵乘的用例，对源代码不做修改，只能够对中层循环进行并行化，此时的加速比较低，只是略高于</a:t>
            </a:r>
            <a:r>
              <a:rPr lang="en-US" altLang="zh-CN" sz="1200" dirty="0">
                <a:latin typeface="方正小标宋简体" panose="03000509000000000000" pitchFamily="65" charset="-122"/>
                <a:ea typeface="方正小标宋简体" panose="03000509000000000000" pitchFamily="65" charset="-122"/>
              </a:rPr>
              <a:t>1</a:t>
            </a:r>
            <a:r>
              <a:rPr lang="zh-CN" altLang="en-US" sz="1200" dirty="0">
                <a:latin typeface="方正小标宋简体" panose="03000509000000000000" pitchFamily="65" charset="-122"/>
                <a:ea typeface="方正小标宋简体" panose="03000509000000000000" pitchFamily="65" charset="-122"/>
              </a:rPr>
              <a:t>，收益不大。而将外层和中层循环交换之后，新的外层循环可以并行化，其加速比超过</a:t>
            </a:r>
            <a:r>
              <a:rPr lang="en-US" altLang="zh-CN" sz="1200" dirty="0">
                <a:latin typeface="方正小标宋简体" panose="03000509000000000000" pitchFamily="65" charset="-122"/>
                <a:ea typeface="方正小标宋简体" panose="03000509000000000000" pitchFamily="65" charset="-122"/>
              </a:rPr>
              <a:t>3.7</a:t>
            </a:r>
            <a:r>
              <a:rPr lang="zh-CN" altLang="en-US" sz="1200" dirty="0">
                <a:latin typeface="方正小标宋简体" panose="03000509000000000000" pitchFamily="65" charset="-122"/>
                <a:ea typeface="方正小标宋简体" panose="03000509000000000000" pitchFamily="65" charset="-122"/>
              </a:rPr>
              <a:t>。因此，可以想办法基于依赖关系分析，进行循环交换，从而发掘更多更优的向量化机会。</a:t>
            </a:r>
            <a:endParaRPr lang="en-US" altLang="zh-CN" sz="1200" dirty="0">
              <a:latin typeface="方正小标宋简体" panose="03000509000000000000" pitchFamily="65" charset="-122"/>
              <a:ea typeface="方正小标宋简体" panose="03000509000000000000" pitchFamily="65" charset="-122"/>
            </a:endParaRPr>
          </a:p>
        </p:txBody>
      </p:sp>
      <p:sp>
        <p:nvSpPr>
          <p:cNvPr id="4" name="灯片编号占位符 3">
            <a:extLst>
              <a:ext uri="{FF2B5EF4-FFF2-40B4-BE49-F238E27FC236}">
                <a16:creationId xmlns:a16="http://schemas.microsoft.com/office/drawing/2014/main" id="{62A1F6A2-0423-5488-FBB2-E02DEBA49D8E}"/>
              </a:ext>
            </a:extLst>
          </p:cNvPr>
          <p:cNvSpPr>
            <a:spLocks noGrp="1"/>
          </p:cNvSpPr>
          <p:nvPr>
            <p:ph type="sldNum" sz="quarter" idx="5"/>
          </p:nvPr>
        </p:nvSpPr>
        <p:spPr/>
        <p:txBody>
          <a:bodyPr/>
          <a:lstStyle/>
          <a:p>
            <a:fld id="{27EB0676-7F4F-4D3C-9084-1523E1B94A8C}" type="slidenum">
              <a:rPr lang="zh-CN" altLang="en-US" smtClean="0"/>
              <a:t>23</a:t>
            </a:fld>
            <a:endParaRPr lang="zh-CN" altLang="en-US"/>
          </a:p>
        </p:txBody>
      </p:sp>
    </p:spTree>
    <p:extLst>
      <p:ext uri="{BB962C8B-B14F-4D97-AF65-F5344CB8AC3E}">
        <p14:creationId xmlns:p14="http://schemas.microsoft.com/office/powerpoint/2010/main" val="387692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55FFA-4629-917E-C0A5-574D11C757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C8F54D-E435-09E9-DD0C-C7AFAFB021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C7EA9E-D101-F6E9-B3DD-43AD1B73DB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方正小标宋简体" panose="03000509000000000000" pitchFamily="65" charset="-122"/>
                <a:ea typeface="方正小标宋简体" panose="03000509000000000000" pitchFamily="65" charset="-122"/>
              </a:rPr>
              <a:t>图着色寄存器分配是现代编译器中的一种经典寄存器分配方法，它将寄存器分配问题抽象为图着色问题，基本思想：</a:t>
            </a:r>
            <a:r>
              <a:rPr lang="en-US" altLang="zh-CN" sz="1200" dirty="0">
                <a:latin typeface="方正小标宋简体" panose="03000509000000000000" pitchFamily="65" charset="-122"/>
                <a:ea typeface="方正小标宋简体" panose="03000509000000000000" pitchFamily="65" charset="-122"/>
              </a:rPr>
              <a:t>- </a:t>
            </a:r>
            <a:r>
              <a:rPr lang="zh-CN" altLang="en-US" sz="1200" dirty="0">
                <a:latin typeface="方正小标宋简体" panose="03000509000000000000" pitchFamily="65" charset="-122"/>
                <a:ea typeface="方正小标宋简体" panose="03000509000000000000" pitchFamily="65" charset="-122"/>
              </a:rPr>
              <a:t>每个变量被看作图中的一个节点。</a:t>
            </a:r>
            <a:r>
              <a:rPr lang="en-US" altLang="zh-CN" sz="1200" dirty="0">
                <a:latin typeface="方正小标宋简体" panose="03000509000000000000" pitchFamily="65" charset="-122"/>
                <a:ea typeface="方正小标宋简体" panose="03000509000000000000" pitchFamily="65" charset="-122"/>
              </a:rPr>
              <a:t>- </a:t>
            </a:r>
            <a:r>
              <a:rPr lang="zh-CN" altLang="en-US" sz="1200" dirty="0">
                <a:latin typeface="方正小标宋简体" panose="03000509000000000000" pitchFamily="65" charset="-122"/>
                <a:ea typeface="方正小标宋简体" panose="03000509000000000000" pitchFamily="65" charset="-122"/>
              </a:rPr>
              <a:t>如果两个变量在某段程序中同时活跃（即生命周期重叠），则在图中添加一条边，表示它们不能使用同一个寄存器。</a:t>
            </a:r>
            <a:r>
              <a:rPr lang="en-US" altLang="zh-CN" sz="1200" dirty="0">
                <a:latin typeface="方正小标宋简体" panose="03000509000000000000" pitchFamily="65" charset="-122"/>
                <a:ea typeface="方正小标宋简体" panose="03000509000000000000" pitchFamily="65" charset="-122"/>
              </a:rPr>
              <a:t>- </a:t>
            </a:r>
            <a:r>
              <a:rPr lang="zh-CN" altLang="en-US" sz="1200" dirty="0">
                <a:latin typeface="方正小标宋简体" panose="03000509000000000000" pitchFamily="65" charset="-122"/>
                <a:ea typeface="方正小标宋简体" panose="03000509000000000000" pitchFamily="65" charset="-122"/>
              </a:rPr>
              <a:t>给这个图进行“着色”，每种颜色代表一个不同的寄存器。目标是尽可能用尽量少的颜色完成着色，避免“溢出”（</a:t>
            </a:r>
            <a:r>
              <a:rPr lang="en-US" altLang="zh-CN" sz="1200" dirty="0">
                <a:latin typeface="方正小标宋简体" panose="03000509000000000000" pitchFamily="65" charset="-122"/>
                <a:ea typeface="方正小标宋简体" panose="03000509000000000000" pitchFamily="65" charset="-122"/>
              </a:rPr>
              <a:t>spill</a:t>
            </a:r>
            <a:r>
              <a:rPr lang="zh-CN" altLang="en-US" sz="1200" dirty="0">
                <a:latin typeface="方正小标宋简体" panose="03000509000000000000" pitchFamily="65" charset="-122"/>
                <a:ea typeface="方正小标宋简体" panose="03000509000000000000" pitchFamily="65" charset="-122"/>
              </a:rPr>
              <a:t>，即寄存器不够用，需存到内存）。图的建立依赖于活跃变量分析，而活跃变量的计算与基本块遍历顺序有关：</a:t>
            </a:r>
            <a:r>
              <a:rPr lang="en-US" altLang="zh-CN" sz="1200" dirty="0">
                <a:latin typeface="方正小标宋简体" panose="03000509000000000000" pitchFamily="65" charset="-122"/>
                <a:ea typeface="方正小标宋简体" panose="03000509000000000000" pitchFamily="65" charset="-122"/>
              </a:rPr>
              <a:t>- </a:t>
            </a:r>
            <a:r>
              <a:rPr lang="zh-CN" altLang="en-US" sz="1200" dirty="0">
                <a:latin typeface="方正小标宋简体" panose="03000509000000000000" pitchFamily="65" charset="-122"/>
                <a:ea typeface="方正小标宋简体" panose="03000509000000000000" pitchFamily="65" charset="-122"/>
              </a:rPr>
              <a:t>这里使用的是支配树顺序：即保证每个基本块出现在它所有支配它的基本块之后。</a:t>
            </a:r>
            <a:r>
              <a:rPr lang="en-US" altLang="zh-CN" sz="1200" dirty="0">
                <a:latin typeface="方正小标宋简体" panose="03000509000000000000" pitchFamily="65" charset="-122"/>
                <a:ea typeface="方正小标宋简体" panose="03000509000000000000" pitchFamily="65" charset="-122"/>
              </a:rPr>
              <a:t>- </a:t>
            </a:r>
            <a:r>
              <a:rPr lang="zh-CN" altLang="en-US" sz="1200" dirty="0">
                <a:latin typeface="方正小标宋简体" panose="03000509000000000000" pitchFamily="65" charset="-122"/>
                <a:ea typeface="方正小标宋简体" panose="03000509000000000000" pitchFamily="65" charset="-122"/>
              </a:rPr>
              <a:t>这样可以更准确地追踪变量的活跃范围，避免漏算，构建更真实的干涉图（</a:t>
            </a:r>
            <a:r>
              <a:rPr lang="en-US" altLang="zh-CN" sz="1200" dirty="0">
                <a:latin typeface="方正小标宋简体" panose="03000509000000000000" pitchFamily="65" charset="-122"/>
                <a:ea typeface="方正小标宋简体" panose="03000509000000000000" pitchFamily="65" charset="-122"/>
              </a:rPr>
              <a:t>interference graph</a:t>
            </a:r>
            <a:r>
              <a:rPr lang="zh-CN" altLang="en-US" sz="1200" dirty="0">
                <a:latin typeface="方正小标宋简体" panose="03000509000000000000" pitchFamily="65" charset="-122"/>
                <a:ea typeface="方正小标宋简体" panose="03000509000000000000" pitchFamily="65" charset="-122"/>
              </a:rPr>
              <a:t>）。</a:t>
            </a:r>
            <a:r>
              <a:rPr lang="en-US" altLang="zh-CN" sz="1200" dirty="0">
                <a:latin typeface="方正小标宋简体" panose="03000509000000000000" pitchFamily="65" charset="-122"/>
                <a:ea typeface="方正小标宋简体" panose="03000509000000000000" pitchFamily="65" charset="-122"/>
              </a:rPr>
              <a:t>- </a:t>
            </a:r>
            <a:r>
              <a:rPr lang="zh-CN" altLang="en-US" sz="1200" dirty="0">
                <a:latin typeface="方正小标宋简体" panose="03000509000000000000" pitchFamily="65" charset="-122"/>
                <a:ea typeface="方正小标宋简体" panose="03000509000000000000" pitchFamily="65" charset="-122"/>
              </a:rPr>
              <a:t>更合理的干涉图有助于提高着色成功率，也就是尽可能少地发生溢出，提升寄存器使用效率。</a:t>
            </a:r>
            <a:endParaRPr lang="en-US" altLang="zh-CN" sz="1200" dirty="0">
              <a:latin typeface="方正小标宋简体" panose="03000509000000000000" pitchFamily="65" charset="-122"/>
              <a:ea typeface="方正小标宋简体" panose="03000509000000000000" pitchFamily="65" charset="-122"/>
            </a:endParaRPr>
          </a:p>
        </p:txBody>
      </p:sp>
      <p:sp>
        <p:nvSpPr>
          <p:cNvPr id="4" name="灯片编号占位符 3">
            <a:extLst>
              <a:ext uri="{FF2B5EF4-FFF2-40B4-BE49-F238E27FC236}">
                <a16:creationId xmlns:a16="http://schemas.microsoft.com/office/drawing/2014/main" id="{DB9A7267-6866-B7F6-3F75-463456C1C83A}"/>
              </a:ext>
            </a:extLst>
          </p:cNvPr>
          <p:cNvSpPr>
            <a:spLocks noGrp="1"/>
          </p:cNvSpPr>
          <p:nvPr>
            <p:ph type="sldNum" sz="quarter" idx="5"/>
          </p:nvPr>
        </p:nvSpPr>
        <p:spPr/>
        <p:txBody>
          <a:bodyPr/>
          <a:lstStyle/>
          <a:p>
            <a:fld id="{27EB0676-7F4F-4D3C-9084-1523E1B94A8C}" type="slidenum">
              <a:rPr lang="zh-CN" altLang="en-US" smtClean="0"/>
              <a:t>24</a:t>
            </a:fld>
            <a:endParaRPr lang="zh-CN" altLang="en-US"/>
          </a:p>
        </p:txBody>
      </p:sp>
    </p:spTree>
    <p:extLst>
      <p:ext uri="{BB962C8B-B14F-4D97-AF65-F5344CB8AC3E}">
        <p14:creationId xmlns:p14="http://schemas.microsoft.com/office/powerpoint/2010/main" val="243032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接下来讲讲我们队伍在项目管理尤其是分工和时间安排方面的一些心得。</a:t>
            </a:r>
          </a:p>
        </p:txBody>
      </p:sp>
      <p:sp>
        <p:nvSpPr>
          <p:cNvPr id="4" name="灯片编号占位符 3"/>
          <p:cNvSpPr>
            <a:spLocks noGrp="1"/>
          </p:cNvSpPr>
          <p:nvPr>
            <p:ph type="sldNum" sz="quarter" idx="5"/>
          </p:nvPr>
        </p:nvSpPr>
        <p:spPr/>
        <p:txBody>
          <a:bodyPr/>
          <a:lstStyle/>
          <a:p>
            <a:fld id="{27EB0676-7F4F-4D3C-9084-1523E1B94A8C}" type="slidenum">
              <a:rPr lang="zh-CN" altLang="en-US" smtClean="0"/>
              <a:t>25</a:t>
            </a:fld>
            <a:endParaRPr lang="zh-CN" altLang="en-US"/>
          </a:p>
        </p:txBody>
      </p:sp>
    </p:spTree>
    <p:extLst>
      <p:ext uri="{BB962C8B-B14F-4D97-AF65-F5344CB8AC3E}">
        <p14:creationId xmlns:p14="http://schemas.microsoft.com/office/powerpoint/2010/main" val="140128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A7AF6-3C31-92B6-9B8B-7268B4E709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8DFE2D-E741-1CEA-C3CD-C3C76003B07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BC4AB4-26E2-7DBC-ACD7-8096B0558DC3}"/>
              </a:ext>
            </a:extLst>
          </p:cNvPr>
          <p:cNvSpPr>
            <a:spLocks noGrp="1"/>
          </p:cNvSpPr>
          <p:nvPr>
            <p:ph type="body" idx="1"/>
          </p:nvPr>
        </p:nvSpPr>
        <p:spPr/>
        <p:txBody>
          <a:bodyPr/>
          <a:lstStyle/>
          <a:p>
            <a:pPr>
              <a:buNone/>
            </a:pPr>
            <a:r>
              <a:rPr lang="zh-CN" altLang="en-US" sz="1800" kern="100" dirty="0">
                <a:effectLst/>
                <a:latin typeface="宋体" panose="02010600030101010101" pitchFamily="2" charset="-122"/>
                <a:cs typeface="Times New Roman" panose="02020603050405020304" pitchFamily="18" charset="0"/>
              </a:rPr>
              <a:t>毛主席说武器是战争重要的因素，但不是决定的因素，决定的因素是人不是物。我们编译比赛也是这样，人的协作和分工是至关重要的。下面介绍一下我们在这一方面的经验教训。首先是一起做完前端再分工，这里的前端实际上就是从源代码到</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的这一段，其代码是框架性的，是后续所有开发的基础，因而需要优先做完，使得编译器至少可以处理源代码。可以进行测试。</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我们在分工的时候是两个中端两个人后端，而后端的工作更加枯燥，个位队长在这个方面可以多注意安排。</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然后是专人测试。一定要安排专人负责测试，在每次提交代码之前或者合并分支的时候，一定要进行充分的模块测试和整体测试，后期再次排查是十分困难的。</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最后是及时开会对齐颗粒度，分工之后同学之间一定要有充分的沟通，虽然中端和后端工作较为独立，可以分工同时进行，但是在一些中后端衔接的接口等问题上一定要充分交流意见，我们队就在这里吃了亏 这个后面会讲</a:t>
            </a:r>
            <a:endParaRPr lang="zh-CN" altLang="en-US" dirty="0"/>
          </a:p>
        </p:txBody>
      </p:sp>
      <p:sp>
        <p:nvSpPr>
          <p:cNvPr id="4" name="灯片编号占位符 3">
            <a:extLst>
              <a:ext uri="{FF2B5EF4-FFF2-40B4-BE49-F238E27FC236}">
                <a16:creationId xmlns:a16="http://schemas.microsoft.com/office/drawing/2014/main" id="{1E6DAB75-F109-4508-4152-5BD93ADA28D2}"/>
              </a:ext>
            </a:extLst>
          </p:cNvPr>
          <p:cNvSpPr>
            <a:spLocks noGrp="1"/>
          </p:cNvSpPr>
          <p:nvPr>
            <p:ph type="sldNum" sz="quarter" idx="5"/>
          </p:nvPr>
        </p:nvSpPr>
        <p:spPr/>
        <p:txBody>
          <a:bodyPr/>
          <a:lstStyle/>
          <a:p>
            <a:fld id="{27EB0676-7F4F-4D3C-9084-1523E1B94A8C}" type="slidenum">
              <a:rPr lang="zh-CN" altLang="en-US" smtClean="0"/>
              <a:t>26</a:t>
            </a:fld>
            <a:endParaRPr lang="zh-CN" altLang="en-US"/>
          </a:p>
        </p:txBody>
      </p:sp>
    </p:spTree>
    <p:extLst>
      <p:ext uri="{BB962C8B-B14F-4D97-AF65-F5344CB8AC3E}">
        <p14:creationId xmlns:p14="http://schemas.microsoft.com/office/powerpoint/2010/main" val="1375612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8532C-69C5-5539-C921-E14B527E14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A70804-953C-22C0-8028-E1127629FB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B6D122-3E1C-B2A5-3222-40D277CF9242}"/>
              </a:ext>
            </a:extLst>
          </p:cNvPr>
          <p:cNvSpPr>
            <a:spLocks noGrp="1"/>
          </p:cNvSpPr>
          <p:nvPr>
            <p:ph type="body" idx="1"/>
          </p:nvPr>
        </p:nvSpPr>
        <p:spPr/>
        <p:txBody>
          <a:bodyPr/>
          <a:lstStyle/>
          <a:p>
            <a:pPr>
              <a:buNone/>
            </a:pPr>
            <a:r>
              <a:rPr lang="zh-CN" altLang="en-US" sz="1800" kern="100" dirty="0">
                <a:effectLst/>
                <a:latin typeface="宋体" panose="02010600030101010101" pitchFamily="2" charset="-122"/>
                <a:cs typeface="Times New Roman" panose="02020603050405020304" pitchFamily="18" charset="0"/>
              </a:rPr>
              <a:t>然后是时间安排这方面。</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我们是从寒假期间开始启动的，寒假期间可以着手接触前端生成工具、阅读往届代码。在寒假不需要事无巨细的学习编译原理，时间来不及的同学可以了解编译的框架性知识之后就开始</a:t>
            </a:r>
            <a:r>
              <a:rPr lang="en-US" altLang="zh-CN" sz="1800" kern="100" dirty="0">
                <a:effectLst/>
                <a:latin typeface="宋体" panose="02010600030101010101" pitchFamily="2" charset="-122"/>
                <a:cs typeface="Times New Roman" panose="02020603050405020304" pitchFamily="18" charset="0"/>
              </a:rPr>
              <a:t>coding</a:t>
            </a:r>
          </a:p>
          <a:p>
            <a:pPr>
              <a:buNone/>
            </a:pPr>
            <a:r>
              <a:rPr lang="zh-CN" altLang="en-US" sz="1800" kern="100" dirty="0">
                <a:effectLst/>
                <a:latin typeface="宋体" panose="02010600030101010101" pitchFamily="2" charset="-122"/>
                <a:cs typeface="Times New Roman" panose="02020603050405020304" pitchFamily="18" charset="0"/>
              </a:rPr>
              <a:t>在大三下学期，我们是</a:t>
            </a:r>
            <a:r>
              <a:rPr lang="en-US" altLang="zh-CN" sz="1800" kern="100" dirty="0">
                <a:effectLst/>
                <a:latin typeface="宋体" panose="02010600030101010101" pitchFamily="2" charset="-122"/>
                <a:cs typeface="Times New Roman" panose="02020603050405020304" pitchFamily="18" charset="0"/>
              </a:rPr>
              <a:t>4</a:t>
            </a:r>
            <a:r>
              <a:rPr lang="zh-CN" altLang="en-US" sz="1800" kern="100" dirty="0">
                <a:effectLst/>
                <a:latin typeface="宋体" panose="02010600030101010101" pitchFamily="2" charset="-122"/>
                <a:cs typeface="Times New Roman" panose="02020603050405020304" pitchFamily="18" charset="0"/>
              </a:rPr>
              <a:t>月之前完成源代码到</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，这一部分用时</a:t>
            </a:r>
            <a:r>
              <a:rPr lang="en-US" altLang="zh-CN" sz="1800" kern="100" dirty="0">
                <a:effectLst/>
                <a:latin typeface="宋体" panose="02010600030101010101" pitchFamily="2" charset="-122"/>
                <a:cs typeface="Times New Roman" panose="02020603050405020304" pitchFamily="18" charset="0"/>
              </a:rPr>
              <a:t>1</a:t>
            </a:r>
            <a:r>
              <a:rPr lang="zh-CN" altLang="en-US" sz="1800" kern="100" dirty="0">
                <a:effectLst/>
                <a:latin typeface="宋体" panose="02010600030101010101" pitchFamily="2" charset="-122"/>
                <a:cs typeface="Times New Roman" panose="02020603050405020304" pitchFamily="18" charset="0"/>
              </a:rPr>
              <a:t>个月，然后后端寄存器分配、调度等用时</a:t>
            </a:r>
            <a:r>
              <a:rPr lang="en-US" altLang="zh-CN" sz="1800" kern="100" dirty="0">
                <a:effectLst/>
                <a:latin typeface="宋体" panose="02010600030101010101" pitchFamily="2" charset="-122"/>
                <a:cs typeface="Times New Roman" panose="02020603050405020304" pitchFamily="18" charset="0"/>
              </a:rPr>
              <a:t>1.5-2</a:t>
            </a:r>
            <a:r>
              <a:rPr lang="zh-CN" altLang="en-US" sz="1800" kern="100" dirty="0">
                <a:effectLst/>
                <a:latin typeface="宋体" panose="02010600030101010101" pitchFamily="2" charset="-122"/>
                <a:cs typeface="Times New Roman" panose="02020603050405020304" pitchFamily="18" charset="0"/>
              </a:rPr>
              <a:t>个月。这个时候后端和中端的工作是同时进行的，使用两个不同的分支。</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在暑假，最好是能够聚在一起、集中开发，完成优化模块，并且越早越好越早越好将中后端合并在一起，不要等到决赛现场在做事不要等到决赛现场在做事不要等到决赛现场在做事！决赛现场是给你调整优化遍、进行微调的 不是拿来冲刺的！在现场根本写不完 这个教训也是非常惨痛 大家这一点要注意。</a:t>
            </a:r>
            <a:endParaRPr lang="zh-CN" altLang="en-US" dirty="0"/>
          </a:p>
        </p:txBody>
      </p:sp>
      <p:sp>
        <p:nvSpPr>
          <p:cNvPr id="4" name="灯片编号占位符 3">
            <a:extLst>
              <a:ext uri="{FF2B5EF4-FFF2-40B4-BE49-F238E27FC236}">
                <a16:creationId xmlns:a16="http://schemas.microsoft.com/office/drawing/2014/main" id="{0AF22F65-DD3E-7FBE-6386-EC78598B49BA}"/>
              </a:ext>
            </a:extLst>
          </p:cNvPr>
          <p:cNvSpPr>
            <a:spLocks noGrp="1"/>
          </p:cNvSpPr>
          <p:nvPr>
            <p:ph type="sldNum" sz="quarter" idx="5"/>
          </p:nvPr>
        </p:nvSpPr>
        <p:spPr/>
        <p:txBody>
          <a:bodyPr/>
          <a:lstStyle/>
          <a:p>
            <a:fld id="{27EB0676-7F4F-4D3C-9084-1523E1B94A8C}" type="slidenum">
              <a:rPr lang="zh-CN" altLang="en-US" smtClean="0"/>
              <a:t>27</a:t>
            </a:fld>
            <a:endParaRPr lang="zh-CN" altLang="en-US"/>
          </a:p>
        </p:txBody>
      </p:sp>
    </p:spTree>
    <p:extLst>
      <p:ext uri="{BB962C8B-B14F-4D97-AF65-F5344CB8AC3E}">
        <p14:creationId xmlns:p14="http://schemas.microsoft.com/office/powerpoint/2010/main" val="4292073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2A9B6-A789-9EC7-6BA5-5345509718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66070F-8CAD-9F5E-93D9-44A6B9D0CD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314BD9-F0C4-59BA-8E4D-9734ABFED4A7}"/>
              </a:ext>
            </a:extLst>
          </p:cNvPr>
          <p:cNvSpPr>
            <a:spLocks noGrp="1"/>
          </p:cNvSpPr>
          <p:nvPr>
            <p:ph type="body" idx="1"/>
          </p:nvPr>
        </p:nvSpPr>
        <p:spPr/>
        <p:txBody>
          <a:bodyPr/>
          <a:lstStyle/>
          <a:p>
            <a:pPr>
              <a:buNone/>
            </a:pPr>
            <a:r>
              <a:rPr lang="zh-CN" altLang="en-US" dirty="0"/>
              <a:t>然后是团队协作这方面，这里最重要就是大家都是大部分大三的同学，大家在</a:t>
            </a:r>
            <a:r>
              <a:rPr lang="en-US" altLang="zh-CN" dirty="0"/>
              <a:t>5-8</a:t>
            </a:r>
            <a:r>
              <a:rPr lang="zh-CN" altLang="en-US" dirty="0"/>
              <a:t>月是比赛的冲刺期，也是各种考试、实习、夏令营等的时间。因此，队友直言一定要充分交流，提前做好准备，最好不要出现只要一两个人在工作的情况，这样对队伍的士气损伤太大。</a:t>
            </a:r>
          </a:p>
        </p:txBody>
      </p:sp>
      <p:sp>
        <p:nvSpPr>
          <p:cNvPr id="4" name="灯片编号占位符 3">
            <a:extLst>
              <a:ext uri="{FF2B5EF4-FFF2-40B4-BE49-F238E27FC236}">
                <a16:creationId xmlns:a16="http://schemas.microsoft.com/office/drawing/2014/main" id="{0B042DFF-2C91-3F7B-CA90-0524DEC3327E}"/>
              </a:ext>
            </a:extLst>
          </p:cNvPr>
          <p:cNvSpPr>
            <a:spLocks noGrp="1"/>
          </p:cNvSpPr>
          <p:nvPr>
            <p:ph type="sldNum" sz="quarter" idx="5"/>
          </p:nvPr>
        </p:nvSpPr>
        <p:spPr/>
        <p:txBody>
          <a:bodyPr/>
          <a:lstStyle/>
          <a:p>
            <a:fld id="{27EB0676-7F4F-4D3C-9084-1523E1B94A8C}" type="slidenum">
              <a:rPr lang="zh-CN" altLang="en-US" smtClean="0"/>
              <a:t>28</a:t>
            </a:fld>
            <a:endParaRPr lang="zh-CN" altLang="en-US"/>
          </a:p>
        </p:txBody>
      </p:sp>
    </p:spTree>
    <p:extLst>
      <p:ext uri="{BB962C8B-B14F-4D97-AF65-F5344CB8AC3E}">
        <p14:creationId xmlns:p14="http://schemas.microsoft.com/office/powerpoint/2010/main" val="768614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5A974-ABE2-0107-63AD-1638582C6C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713D15-BA7B-84AB-6E74-499B869B9B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55A9C3F-4A53-2E76-AE7D-DF93F685195B}"/>
              </a:ext>
            </a:extLst>
          </p:cNvPr>
          <p:cNvSpPr>
            <a:spLocks noGrp="1"/>
          </p:cNvSpPr>
          <p:nvPr>
            <p:ph type="body" idx="1"/>
          </p:nvPr>
        </p:nvSpPr>
        <p:spPr/>
        <p:txBody>
          <a:bodyPr/>
          <a:lstStyle/>
          <a:p>
            <a:pPr>
              <a:buNone/>
            </a:pPr>
            <a:r>
              <a:rPr lang="zh-CN" altLang="en-US" sz="1800" kern="100" dirty="0">
                <a:effectLst/>
                <a:latin typeface="宋体" panose="02010600030101010101" pitchFamily="2" charset="-122"/>
                <a:cs typeface="Times New Roman" panose="02020603050405020304" pitchFamily="18" charset="0"/>
              </a:rPr>
              <a:t>然后是我们在项目开发和测试方面的一些经验教训。</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首先是好的架构而不是技术债，这里说的架构指的是编译器的框架性代码，如</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相关代码、遍管理器、后端</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相关代码等，这些代码直接决定了我们的编译优化遍和后端主题代码的实现，因此其设计一定要足够优秀，这些架构的不足在后期会以成倍的技术债</a:t>
            </a:r>
            <a:r>
              <a:rPr lang="en-US" altLang="zh-CN" sz="1800" kern="100" dirty="0">
                <a:effectLst/>
                <a:latin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cs typeface="Times New Roman" panose="02020603050405020304" pitchFamily="18" charset="0"/>
              </a:rPr>
              <a:t>时间付出影响你的开发，而这些架构又是早期确定的，因此最好是与指导老师充分交流、学习优秀代码之后在开始这一段代码。</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然后是及时归档，编译器开发时间周期跨度长，如果不及时归档，后期来调试你半年以前实现的代码将会是非常痛苦的，因此要及时总结 及时归档相关材料</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这里有一个重点就是不相信未经测试的代码。所有的代码未经测试都应当被认为有潜在的</a:t>
            </a:r>
            <a:r>
              <a:rPr lang="en-US" altLang="zh-CN" sz="1800" kern="100" dirty="0">
                <a:effectLst/>
                <a:latin typeface="宋体" panose="02010600030101010101" pitchFamily="2" charset="-122"/>
                <a:cs typeface="Times New Roman" panose="02020603050405020304" pitchFamily="18" charset="0"/>
              </a:rPr>
              <a:t>bug</a:t>
            </a:r>
            <a:r>
              <a:rPr lang="zh-CN" altLang="en-US" sz="1800" kern="100" dirty="0">
                <a:effectLst/>
                <a:latin typeface="宋体" panose="02010600030101010101" pitchFamily="2" charset="-122"/>
                <a:cs typeface="Times New Roman" panose="02020603050405020304" pitchFamily="18" charset="0"/>
              </a:rPr>
              <a:t>，把</a:t>
            </a:r>
            <a:r>
              <a:rPr lang="en-US" altLang="zh-CN" sz="1800" kern="100" dirty="0">
                <a:effectLst/>
                <a:latin typeface="宋体" panose="02010600030101010101" pitchFamily="2" charset="-122"/>
                <a:cs typeface="Times New Roman" panose="02020603050405020304" pitchFamily="18" charset="0"/>
              </a:rPr>
              <a:t>bug</a:t>
            </a:r>
            <a:r>
              <a:rPr lang="zh-CN" altLang="en-US" sz="1800" kern="100" dirty="0">
                <a:effectLst/>
                <a:latin typeface="宋体" panose="02010600030101010101" pitchFamily="2" charset="-122"/>
                <a:cs typeface="Times New Roman" panose="02020603050405020304" pitchFamily="18" charset="0"/>
              </a:rPr>
              <a:t>扼杀在单个模块而不是任期传播到整个系统中是十分重要的。后期在整个系统中调试单个模块的错误，时间成本相比模块调试，成本大幅提高了。</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而怎么测试？这里就是</a:t>
            </a:r>
            <a:r>
              <a:rPr lang="en-US" altLang="zh-CN" sz="1800" kern="100" dirty="0">
                <a:effectLst/>
                <a:latin typeface="宋体" panose="02010600030101010101" pitchFamily="2" charset="-122"/>
                <a:cs typeface="Times New Roman" panose="02020603050405020304" pitchFamily="18" charset="0"/>
              </a:rPr>
              <a:t>challenge your code</a:t>
            </a:r>
            <a:r>
              <a:rPr lang="zh-CN" altLang="en-US" sz="1800" kern="100" dirty="0">
                <a:effectLst/>
                <a:latin typeface="宋体" panose="02010600030101010101" pitchFamily="2" charset="-122"/>
                <a:cs typeface="Times New Roman" panose="02020603050405020304" pitchFamily="18" charset="0"/>
              </a:rPr>
              <a:t>要求同学们尽可能挑战自己的代码，往届的测试用例、代码生成工具、模块化测试都可以拿来测试自己的代码，这样能够大大提高自己的健壮性。</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dirty="0"/>
              <a:t>然后是尽早上官方平台，你的程序在自己的本地运行正常，而在线上去出现</a:t>
            </a:r>
            <a:r>
              <a:rPr lang="en-US" altLang="zh-CN" dirty="0"/>
              <a:t>bug</a:t>
            </a:r>
            <a:r>
              <a:rPr lang="zh-CN" altLang="en-US" dirty="0"/>
              <a:t>，这个问题在去年我的同学中有非常惨痛的教训，一定要尽早使用官方提供的平台来测试和提交自己的代码。</a:t>
            </a:r>
            <a:endParaRPr lang="en-US" altLang="zh-CN" dirty="0"/>
          </a:p>
          <a:p>
            <a:pPr>
              <a:buNone/>
            </a:pPr>
            <a:r>
              <a:rPr lang="zh-CN" altLang="en-US" dirty="0"/>
              <a:t>这里“先跑起来”的意思就是对于每一个独立模块，优化遍也好，或是后端模块也好，或者</a:t>
            </a:r>
            <a:r>
              <a:rPr lang="en-US" altLang="zh-CN" dirty="0"/>
              <a:t>AST</a:t>
            </a:r>
            <a:r>
              <a:rPr lang="zh-CN" altLang="en-US" dirty="0"/>
              <a:t>转</a:t>
            </a:r>
            <a:r>
              <a:rPr lang="en-US" altLang="zh-CN" dirty="0"/>
              <a:t>IR</a:t>
            </a:r>
            <a:r>
              <a:rPr lang="zh-CN" altLang="en-US" dirty="0"/>
              <a:t>的</a:t>
            </a:r>
            <a:r>
              <a:rPr lang="en-US" altLang="zh-CN" dirty="0" err="1"/>
              <a:t>IRGenerator</a:t>
            </a:r>
            <a:r>
              <a:rPr lang="zh-CN" altLang="en-US" dirty="0"/>
              <a:t>模块要好，实现的时候可以先考虑简单情况，再考虑复杂情况，逐步添加功能，直到达到要求，看着自己的编译器一步一步健壮起来，其成就感是十分有益的。</a:t>
            </a:r>
            <a:endParaRPr lang="en-US" altLang="zh-CN" dirty="0"/>
          </a:p>
          <a:p>
            <a:pPr>
              <a:buNone/>
            </a:pPr>
            <a:r>
              <a:rPr lang="zh-CN" altLang="en-US" dirty="0"/>
              <a:t>然后是我们需要更多的注释！注释不仅仅是对你的队友负责，更是审视自己的思路的过程，最好是一边</a:t>
            </a:r>
            <a:r>
              <a:rPr lang="en-US" altLang="zh-CN" dirty="0"/>
              <a:t>coding</a:t>
            </a:r>
            <a:r>
              <a:rPr lang="zh-CN" altLang="en-US" dirty="0"/>
              <a:t>一边</a:t>
            </a:r>
            <a:r>
              <a:rPr lang="en-US" altLang="zh-CN" dirty="0"/>
              <a:t>debug</a:t>
            </a:r>
            <a:r>
              <a:rPr lang="zh-CN" altLang="en-US" dirty="0"/>
              <a:t>一边写注释，这样可以尽量写出完备的代码来，也减少后期返工写注释的情况。</a:t>
            </a:r>
            <a:endParaRPr lang="en-US" altLang="zh-CN" dirty="0"/>
          </a:p>
          <a:p>
            <a:pPr>
              <a:buNone/>
            </a:pPr>
            <a:r>
              <a:rPr lang="zh-CN" altLang="en-US" dirty="0"/>
              <a:t>这里有一个经验就是不必尽力研读</a:t>
            </a:r>
            <a:r>
              <a:rPr lang="en-US" altLang="zh-CN" dirty="0"/>
              <a:t>LLVM</a:t>
            </a:r>
            <a:r>
              <a:rPr lang="zh-CN" altLang="en-US" dirty="0"/>
              <a:t>源代码，一个很简单的优化在</a:t>
            </a:r>
            <a:r>
              <a:rPr lang="en-US" altLang="zh-CN" dirty="0"/>
              <a:t>LLVM</a:t>
            </a:r>
            <a:r>
              <a:rPr lang="zh-CN" altLang="en-US" dirty="0"/>
              <a:t>中由于情况复杂，可能实现为上千行、上万行代码，研读</a:t>
            </a:r>
            <a:r>
              <a:rPr lang="en-US" altLang="zh-CN" dirty="0"/>
              <a:t>LLVM</a:t>
            </a:r>
            <a:r>
              <a:rPr lang="zh-CN" altLang="en-US" dirty="0"/>
              <a:t>原码是费力不讨好的，我们的经验是直接面向论文进行学习，精度一到两篇和当前优化有关的论文，然后实现一个优化或是一个模块，这样有利于大家从原理上理解优化，也节省了时间。</a:t>
            </a:r>
          </a:p>
        </p:txBody>
      </p:sp>
      <p:sp>
        <p:nvSpPr>
          <p:cNvPr id="4" name="灯片编号占位符 3">
            <a:extLst>
              <a:ext uri="{FF2B5EF4-FFF2-40B4-BE49-F238E27FC236}">
                <a16:creationId xmlns:a16="http://schemas.microsoft.com/office/drawing/2014/main" id="{46B3CF6C-4260-36ED-167E-C08C460222F0}"/>
              </a:ext>
            </a:extLst>
          </p:cNvPr>
          <p:cNvSpPr>
            <a:spLocks noGrp="1"/>
          </p:cNvSpPr>
          <p:nvPr>
            <p:ph type="sldNum" sz="quarter" idx="5"/>
          </p:nvPr>
        </p:nvSpPr>
        <p:spPr/>
        <p:txBody>
          <a:bodyPr/>
          <a:lstStyle/>
          <a:p>
            <a:fld id="{27EB0676-7F4F-4D3C-9084-1523E1B94A8C}" type="slidenum">
              <a:rPr lang="zh-CN" altLang="en-US" smtClean="0"/>
              <a:t>29</a:t>
            </a:fld>
            <a:endParaRPr lang="zh-CN" altLang="en-US"/>
          </a:p>
        </p:txBody>
      </p:sp>
    </p:spTree>
    <p:extLst>
      <p:ext uri="{BB962C8B-B14F-4D97-AF65-F5344CB8AC3E}">
        <p14:creationId xmlns:p14="http://schemas.microsoft.com/office/powerpoint/2010/main" val="2040005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7EB0676-7F4F-4D3C-9084-1523E1B94A8C}" type="slidenum">
              <a:rPr lang="zh-CN" altLang="en-US" smtClean="0"/>
              <a:t>3</a:t>
            </a:fld>
            <a:endParaRPr lang="zh-CN" altLang="en-US"/>
          </a:p>
        </p:txBody>
      </p:sp>
    </p:spTree>
    <p:extLst>
      <p:ext uri="{BB962C8B-B14F-4D97-AF65-F5344CB8AC3E}">
        <p14:creationId xmlns:p14="http://schemas.microsoft.com/office/powerpoint/2010/main" val="750176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3040A-C129-EABC-7B64-C03CE5FF66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55ADD9-C9A3-9C66-35E0-47D055C3AC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FF3913-A539-7454-C6A2-4DB503C56709}"/>
              </a:ext>
            </a:extLst>
          </p:cNvPr>
          <p:cNvSpPr>
            <a:spLocks noGrp="1"/>
          </p:cNvSpPr>
          <p:nvPr>
            <p:ph type="body" idx="1"/>
          </p:nvPr>
        </p:nvSpPr>
        <p:spPr/>
        <p:txBody>
          <a:bodyPr/>
          <a:lstStyle/>
          <a:p>
            <a:r>
              <a:rPr lang="zh-CN" altLang="en-US" dirty="0"/>
              <a:t>最后，给大家介绍一下我们这次比赛的一些经验教训。</a:t>
            </a:r>
          </a:p>
        </p:txBody>
      </p:sp>
      <p:sp>
        <p:nvSpPr>
          <p:cNvPr id="4" name="灯片编号占位符 3">
            <a:extLst>
              <a:ext uri="{FF2B5EF4-FFF2-40B4-BE49-F238E27FC236}">
                <a16:creationId xmlns:a16="http://schemas.microsoft.com/office/drawing/2014/main" id="{9B2CE5A4-834A-ECEA-27D3-B0146BE80F9A}"/>
              </a:ext>
            </a:extLst>
          </p:cNvPr>
          <p:cNvSpPr>
            <a:spLocks noGrp="1"/>
          </p:cNvSpPr>
          <p:nvPr>
            <p:ph type="sldNum" sz="quarter" idx="5"/>
          </p:nvPr>
        </p:nvSpPr>
        <p:spPr/>
        <p:txBody>
          <a:bodyPr/>
          <a:lstStyle/>
          <a:p>
            <a:fld id="{27EB0676-7F4F-4D3C-9084-1523E1B94A8C}" type="slidenum">
              <a:rPr lang="zh-CN" altLang="en-US" smtClean="0"/>
              <a:t>30</a:t>
            </a:fld>
            <a:endParaRPr lang="zh-CN" altLang="en-US"/>
          </a:p>
        </p:txBody>
      </p:sp>
    </p:spTree>
    <p:extLst>
      <p:ext uri="{BB962C8B-B14F-4D97-AF65-F5344CB8AC3E}">
        <p14:creationId xmlns:p14="http://schemas.microsoft.com/office/powerpoint/2010/main" val="780710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sz="1800" kern="100" dirty="0">
                <a:effectLst/>
                <a:latin typeface="宋体" panose="02010600030101010101" pitchFamily="2" charset="-122"/>
                <a:cs typeface="Times New Roman" panose="02020603050405020304" pitchFamily="18" charset="0"/>
              </a:rPr>
              <a:t>首先要讲的就是程序员的一生之敌 </a:t>
            </a:r>
            <a:r>
              <a:rPr lang="en-US" altLang="zh-CN" sz="1800" kern="100" dirty="0">
                <a:effectLst/>
                <a:latin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cs typeface="Times New Roman" panose="02020603050405020304" pitchFamily="18" charset="0"/>
              </a:rPr>
              <a:t>山。</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（读一遍名言）</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我们的惨痛教训是在实现了将近</a:t>
            </a:r>
            <a:r>
              <a:rPr lang="en-US" altLang="zh-CN" sz="1800" kern="100" dirty="0">
                <a:effectLst/>
                <a:latin typeface="宋体" panose="02010600030101010101" pitchFamily="2" charset="-122"/>
                <a:cs typeface="Times New Roman" panose="02020603050405020304" pitchFamily="18" charset="0"/>
              </a:rPr>
              <a:t>10</a:t>
            </a:r>
            <a:r>
              <a:rPr lang="zh-CN" altLang="en-US" sz="1800" kern="100" dirty="0">
                <a:effectLst/>
                <a:latin typeface="宋体" panose="02010600030101010101" pitchFamily="2" charset="-122"/>
                <a:cs typeface="Times New Roman" panose="02020603050405020304" pitchFamily="18" charset="0"/>
              </a:rPr>
              <a:t>个优化遍之后，发现自己原来实现的框架代码越来越阻碍后期优化模块的开发，而开发优化遍中对框架的随意修改，也导致那些早期的架构不在发挥作用。我们侯华玮同学耗时一个月重构代码，但是最终失败，还耗费了大量时间，这警示我们，要么及时重构，要么硬着头皮亡羊补牢。不要轻易重构，重构是为开发服务的。</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那么下面也提供了几个我们感觉比较重要的提高代码质量的方法，供大家参考。</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（分别介绍下）</a:t>
            </a:r>
            <a:endParaRPr lang="zh-CN" altLang="en-US" dirty="0"/>
          </a:p>
        </p:txBody>
      </p:sp>
      <p:sp>
        <p:nvSpPr>
          <p:cNvPr id="4" name="灯片编号占位符 3"/>
          <p:cNvSpPr>
            <a:spLocks noGrp="1"/>
          </p:cNvSpPr>
          <p:nvPr>
            <p:ph type="sldNum" sz="quarter" idx="5"/>
          </p:nvPr>
        </p:nvSpPr>
        <p:spPr/>
        <p:txBody>
          <a:bodyPr/>
          <a:lstStyle/>
          <a:p>
            <a:fld id="{27EB0676-7F4F-4D3C-9084-1523E1B94A8C}" type="slidenum">
              <a:rPr lang="zh-CN" altLang="en-US" smtClean="0"/>
              <a:t>31</a:t>
            </a:fld>
            <a:endParaRPr lang="zh-CN" altLang="en-US"/>
          </a:p>
        </p:txBody>
      </p:sp>
    </p:spTree>
    <p:extLst>
      <p:ext uri="{BB962C8B-B14F-4D97-AF65-F5344CB8AC3E}">
        <p14:creationId xmlns:p14="http://schemas.microsoft.com/office/powerpoint/2010/main" val="2745627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5DAB0-CAFE-379D-0506-D297237005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8BF449-1410-7E2B-622D-E60B7B4723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88F4ABC-DDC5-F92D-226D-AB3A532099D3}"/>
              </a:ext>
            </a:extLst>
          </p:cNvPr>
          <p:cNvSpPr>
            <a:spLocks noGrp="1"/>
          </p:cNvSpPr>
          <p:nvPr>
            <p:ph type="body" idx="1"/>
          </p:nvPr>
        </p:nvSpPr>
        <p:spPr/>
        <p:txBody>
          <a:bodyPr/>
          <a:lstStyle/>
          <a:p>
            <a:pPr indent="336550" algn="just">
              <a:buNone/>
              <a:tabLst>
                <a:tab pos="2700020" algn="ctr"/>
              </a:tabLst>
            </a:pPr>
            <a:r>
              <a:rPr lang="zh-CN" altLang="en-US" dirty="0"/>
              <a:t>上面这一段话是空指针的发明人的名人名言（翻译一遍）</a:t>
            </a:r>
            <a:endParaRPr lang="en-US" altLang="zh-CN" dirty="0"/>
          </a:p>
          <a:p>
            <a:pPr indent="336550" algn="just">
              <a:buNone/>
              <a:tabLst>
                <a:tab pos="2700020" algn="ctr"/>
              </a:tabLst>
            </a:pPr>
            <a:r>
              <a:rPr lang="zh-CN" altLang="en-US" dirty="0"/>
              <a:t>我们在开发的时候深受其害，我们在依赖关系分析中没有判断空指针情况，这个</a:t>
            </a:r>
            <a:r>
              <a:rPr lang="en-US" altLang="zh-CN" dirty="0"/>
              <a:t>bug</a:t>
            </a:r>
            <a:r>
              <a:rPr lang="zh-CN" altLang="en-US" dirty="0"/>
              <a:t>在本地不触发，在测试平台上导致了段错误，这直接导致最后提交代码的时候我们的并行化不敢添加上去，造成了非常严重的后果。因此大家在开发的时候，一定要减少裸指针的使用，转而使用其他方式。此外，将返回指针设置为</a:t>
            </a:r>
            <a:r>
              <a:rPr lang="en-US" altLang="zh-CN" dirty="0"/>
              <a:t>null</a:t>
            </a:r>
            <a:r>
              <a:rPr lang="zh-CN" altLang="en-US" dirty="0"/>
              <a:t>来表示不成功是很方便的，但是也很危险，一定要尽量避免，并且采用其他方式传递</a:t>
            </a:r>
            <a:r>
              <a:rPr lang="en-US" altLang="zh-CN" dirty="0"/>
              <a:t>flag</a:t>
            </a:r>
            <a:r>
              <a:rPr lang="zh-CN" altLang="en-US" dirty="0"/>
              <a:t>。实在要使用的，就一定要考虑周全，防止出现解引用空指针导致段错误！</a:t>
            </a:r>
            <a:endParaRPr lang="en-US" altLang="zh-CN" dirty="0"/>
          </a:p>
          <a:p>
            <a:pPr indent="336550" algn="just">
              <a:buNone/>
              <a:tabLst>
                <a:tab pos="2700020" algn="ctr"/>
              </a:tabLst>
            </a:pPr>
            <a:r>
              <a:rPr lang="zh-CN" altLang="en-US" dirty="0"/>
              <a:t>最后 当然你也可以跟上时代步伐 使用一些更安全的库 或者是更安全的语言。</a:t>
            </a:r>
          </a:p>
        </p:txBody>
      </p:sp>
      <p:sp>
        <p:nvSpPr>
          <p:cNvPr id="4" name="灯片编号占位符 3">
            <a:extLst>
              <a:ext uri="{FF2B5EF4-FFF2-40B4-BE49-F238E27FC236}">
                <a16:creationId xmlns:a16="http://schemas.microsoft.com/office/drawing/2014/main" id="{E0C74ECA-5622-058C-0B2B-8F87E7458BF9}"/>
              </a:ext>
            </a:extLst>
          </p:cNvPr>
          <p:cNvSpPr>
            <a:spLocks noGrp="1"/>
          </p:cNvSpPr>
          <p:nvPr>
            <p:ph type="sldNum" sz="quarter" idx="5"/>
          </p:nvPr>
        </p:nvSpPr>
        <p:spPr/>
        <p:txBody>
          <a:bodyPr/>
          <a:lstStyle/>
          <a:p>
            <a:fld id="{27EB0676-7F4F-4D3C-9084-1523E1B94A8C}" type="slidenum">
              <a:rPr lang="zh-CN" altLang="en-US" smtClean="0"/>
              <a:t>32</a:t>
            </a:fld>
            <a:endParaRPr lang="zh-CN" altLang="en-US"/>
          </a:p>
        </p:txBody>
      </p:sp>
    </p:spTree>
    <p:extLst>
      <p:ext uri="{BB962C8B-B14F-4D97-AF65-F5344CB8AC3E}">
        <p14:creationId xmlns:p14="http://schemas.microsoft.com/office/powerpoint/2010/main" val="2632438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FA1E8-1E18-9A31-E696-3E8C8E6DAA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FB2CB5-4199-5DFF-9070-7A37E8435F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1381A2-8EDD-A91F-2597-0BAE3757108D}"/>
              </a:ext>
            </a:extLst>
          </p:cNvPr>
          <p:cNvSpPr>
            <a:spLocks noGrp="1"/>
          </p:cNvSpPr>
          <p:nvPr>
            <p:ph type="body" idx="1"/>
          </p:nvPr>
        </p:nvSpPr>
        <p:spPr/>
        <p:txBody>
          <a:bodyPr/>
          <a:lstStyle/>
          <a:p>
            <a:pPr>
              <a:buNone/>
            </a:pPr>
            <a:r>
              <a:rPr lang="zh-CN" altLang="en-US" sz="1800" kern="100" dirty="0">
                <a:effectLst/>
                <a:latin typeface="宋体" panose="02010600030101010101" pitchFamily="2" charset="-122"/>
                <a:cs typeface="Times New Roman" panose="02020603050405020304" pitchFamily="18" charset="0"/>
              </a:rPr>
              <a:t>大胆假设小心求证是我们写代码的时候需要遵守的原则，大家还记得之前性能分有</a:t>
            </a:r>
            <a:r>
              <a:rPr lang="en-US" altLang="zh-CN" sz="1800" kern="100" dirty="0">
                <a:effectLst/>
                <a:latin typeface="宋体" panose="02010600030101010101" pitchFamily="2" charset="-122"/>
                <a:cs typeface="Times New Roman" panose="02020603050405020304" pitchFamily="18" charset="0"/>
              </a:rPr>
              <a:t>3</a:t>
            </a:r>
            <a:r>
              <a:rPr lang="zh-CN" altLang="en-US" sz="1800" kern="100" dirty="0">
                <a:effectLst/>
                <a:latin typeface="宋体" panose="02010600030101010101" pitchFamily="2" charset="-122"/>
                <a:cs typeface="Times New Roman" panose="02020603050405020304" pitchFamily="18" charset="0"/>
              </a:rPr>
              <a:t>个</a:t>
            </a:r>
            <a:r>
              <a:rPr lang="en-US" altLang="zh-CN" sz="1800" kern="100" dirty="0">
                <a:effectLst/>
                <a:latin typeface="宋体" panose="02010600030101010101" pitchFamily="2" charset="-122"/>
                <a:cs typeface="Times New Roman" panose="02020603050405020304" pitchFamily="18" charset="0"/>
              </a:rPr>
              <a:t>0</a:t>
            </a:r>
            <a:r>
              <a:rPr lang="zh-CN" altLang="en-US" sz="1800" kern="100" dirty="0">
                <a:effectLst/>
                <a:latin typeface="宋体" panose="02010600030101010101" pitchFamily="2" charset="-122"/>
                <a:cs typeface="Times New Roman" panose="02020603050405020304" pitchFamily="18" charset="0"/>
              </a:rPr>
              <a:t>分吗？这是一个错误的亏空优化导致的，三个测试用例</a:t>
            </a:r>
            <a:r>
              <a:rPr lang="en-US" altLang="zh-CN" sz="1800" kern="100" dirty="0">
                <a:effectLst/>
                <a:latin typeface="宋体" panose="02010600030101010101" pitchFamily="2" charset="-122"/>
                <a:cs typeface="Times New Roman" panose="02020603050405020304" pitchFamily="18" charset="0"/>
              </a:rPr>
              <a:t>WA</a:t>
            </a:r>
            <a:r>
              <a:rPr lang="zh-CN" altLang="en-US" sz="1800" kern="100" dirty="0">
                <a:effectLst/>
                <a:latin typeface="宋体" panose="02010600030101010101" pitchFamily="2" charset="-122"/>
                <a:cs typeface="Times New Roman" panose="02020603050405020304" pitchFamily="18" charset="0"/>
              </a:rPr>
              <a:t>，太痛了！</a:t>
            </a:r>
            <a:endParaRPr lang="en-US" altLang="zh-CN" sz="1800" kern="100" dirty="0">
              <a:effectLst/>
              <a:latin typeface="宋体" panose="02010600030101010101" pitchFamily="2" charset="-122"/>
              <a:cs typeface="Times New Roman" panose="02020603050405020304" pitchFamily="18" charset="0"/>
            </a:endParaRPr>
          </a:p>
          <a:p>
            <a:pPr>
              <a:buNone/>
            </a:pPr>
            <a:r>
              <a:rPr lang="zh-CN" altLang="en-US" sz="1800" kern="100" dirty="0">
                <a:effectLst/>
                <a:latin typeface="宋体" panose="02010600030101010101" pitchFamily="2" charset="-122"/>
                <a:cs typeface="Times New Roman" panose="02020603050405020304" pitchFamily="18" charset="0"/>
              </a:rPr>
              <a:t>因此（读一遍），要确认自己的算法的正确性，越是在冲刺的时候越是要冷静。</a:t>
            </a:r>
            <a:br>
              <a:rPr lang="en-US" altLang="zh-CN" sz="1800" kern="100" dirty="0">
                <a:effectLst/>
                <a:latin typeface="宋体" panose="02010600030101010101" pitchFamily="2" charset="-122"/>
                <a:cs typeface="Times New Roman" panose="02020603050405020304" pitchFamily="18" charset="0"/>
              </a:rPr>
            </a:br>
            <a:endParaRPr lang="zh-CN" altLang="en-US" dirty="0"/>
          </a:p>
        </p:txBody>
      </p:sp>
      <p:sp>
        <p:nvSpPr>
          <p:cNvPr id="4" name="灯片编号占位符 3">
            <a:extLst>
              <a:ext uri="{FF2B5EF4-FFF2-40B4-BE49-F238E27FC236}">
                <a16:creationId xmlns:a16="http://schemas.microsoft.com/office/drawing/2014/main" id="{43D6C040-0C4A-2F3F-9E4A-7493D6C381EA}"/>
              </a:ext>
            </a:extLst>
          </p:cNvPr>
          <p:cNvSpPr>
            <a:spLocks noGrp="1"/>
          </p:cNvSpPr>
          <p:nvPr>
            <p:ph type="sldNum" sz="quarter" idx="5"/>
          </p:nvPr>
        </p:nvSpPr>
        <p:spPr/>
        <p:txBody>
          <a:bodyPr/>
          <a:lstStyle/>
          <a:p>
            <a:fld id="{27EB0676-7F4F-4D3C-9084-1523E1B94A8C}" type="slidenum">
              <a:rPr lang="zh-CN" altLang="en-US" smtClean="0"/>
              <a:t>33</a:t>
            </a:fld>
            <a:endParaRPr lang="zh-CN" altLang="en-US"/>
          </a:p>
        </p:txBody>
      </p:sp>
    </p:spTree>
    <p:extLst>
      <p:ext uri="{BB962C8B-B14F-4D97-AF65-F5344CB8AC3E}">
        <p14:creationId xmlns:p14="http://schemas.microsoft.com/office/powerpoint/2010/main" val="3660990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44ADA-EB13-39B5-F2BD-F9F38A4E7A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4F6534-DC3A-CAE9-0521-A4EAF3D01E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26CE80-5D24-51F2-B251-984DD8DC4105}"/>
              </a:ext>
            </a:extLst>
          </p:cNvPr>
          <p:cNvSpPr>
            <a:spLocks noGrp="1"/>
          </p:cNvSpPr>
          <p:nvPr>
            <p:ph type="body" idx="1"/>
          </p:nvPr>
        </p:nvSpPr>
        <p:spPr/>
        <p:txBody>
          <a:bodyPr/>
          <a:lstStyle/>
          <a:p>
            <a:pPr indent="336550" algn="just">
              <a:buNone/>
              <a:tabLst>
                <a:tab pos="2700020" algn="ctr"/>
              </a:tabLst>
            </a:pPr>
            <a:r>
              <a:rPr lang="zh-CN" altLang="en-US" dirty="0"/>
              <a:t>党的二十大报告指出，（读一遍）。而系统软件，编译器是一个复杂的系统软件。它的每个模块都是相互影响、相互服务的，因此在写代码的时候，一定要仔细思考，</a:t>
            </a:r>
            <a:r>
              <a:rPr lang="zh-CN" altLang="en-US" sz="1200" dirty="0">
                <a:solidFill>
                  <a:srgbClr val="FF0000"/>
                </a:solidFill>
                <a:latin typeface="方正小标宋简体" panose="03000509000000000000" pitchFamily="65" charset="-122"/>
                <a:ea typeface="方正小标宋简体" panose="03000509000000000000" pitchFamily="65" charset="-122"/>
              </a:rPr>
              <a:t>你在此处写下的代码是否会影响到其他程序</a:t>
            </a:r>
            <a:r>
              <a:rPr lang="en-US" altLang="zh-CN" sz="1200" dirty="0">
                <a:solidFill>
                  <a:srgbClr val="FF0000"/>
                </a:solidFill>
                <a:latin typeface="方正小标宋简体" panose="03000509000000000000" pitchFamily="65" charset="-122"/>
                <a:ea typeface="方正小标宋简体" panose="03000509000000000000" pitchFamily="65" charset="-122"/>
              </a:rPr>
              <a:t>? </a:t>
            </a:r>
            <a:r>
              <a:rPr lang="zh-CN" altLang="en-US" sz="1200" dirty="0">
                <a:solidFill>
                  <a:srgbClr val="FF0000"/>
                </a:solidFill>
                <a:latin typeface="方正小标宋简体" panose="03000509000000000000" pitchFamily="65" charset="-122"/>
                <a:ea typeface="方正小标宋简体" panose="03000509000000000000" pitchFamily="65" charset="-122"/>
              </a:rPr>
              <a:t>这需要队员之间的沟通，更需要进行防御性编程。每一个同学在分工完成自己模块的同时，也要具有全局思路，不能中端同学不知道后端，后端同学不了解中端，这样会带来严重的问题。这里我举两个例子，一个是在前端生成</a:t>
            </a:r>
            <a:r>
              <a:rPr lang="en-US" altLang="zh-CN" sz="1200" dirty="0">
                <a:solidFill>
                  <a:srgbClr val="FF0000"/>
                </a:solidFill>
                <a:latin typeface="方正小标宋简体" panose="03000509000000000000" pitchFamily="65" charset="-122"/>
                <a:ea typeface="方正小标宋简体" panose="03000509000000000000" pitchFamily="65" charset="-122"/>
              </a:rPr>
              <a:t>IR</a:t>
            </a:r>
            <a:r>
              <a:rPr lang="zh-CN" altLang="en-US" sz="1200" dirty="0">
                <a:solidFill>
                  <a:srgbClr val="FF0000"/>
                </a:solidFill>
                <a:latin typeface="方正小标宋简体" panose="03000509000000000000" pitchFamily="65" charset="-122"/>
                <a:ea typeface="方正小标宋简体" panose="03000509000000000000" pitchFamily="65" charset="-122"/>
              </a:rPr>
              <a:t>的时候随意设置指针大小为</a:t>
            </a:r>
            <a:r>
              <a:rPr lang="en-US" altLang="zh-CN" sz="1200" dirty="0">
                <a:solidFill>
                  <a:srgbClr val="FF0000"/>
                </a:solidFill>
                <a:latin typeface="方正小标宋简体" panose="03000509000000000000" pitchFamily="65" charset="-122"/>
                <a:ea typeface="方正小标宋简体" panose="03000509000000000000" pitchFamily="65" charset="-122"/>
              </a:rPr>
              <a:t>32bit</a:t>
            </a:r>
            <a:r>
              <a:rPr lang="zh-CN" altLang="en-US" sz="1200" dirty="0">
                <a:solidFill>
                  <a:srgbClr val="FF0000"/>
                </a:solidFill>
                <a:latin typeface="方正小标宋简体" panose="03000509000000000000" pitchFamily="65" charset="-122"/>
                <a:ea typeface="方正小标宋简体" panose="03000509000000000000" pitchFamily="65" charset="-122"/>
              </a:rPr>
              <a:t>但是指针大小实际上航司</a:t>
            </a:r>
            <a:r>
              <a:rPr lang="en-US" altLang="zh-CN" sz="1200" dirty="0">
                <a:solidFill>
                  <a:srgbClr val="FF0000"/>
                </a:solidFill>
                <a:latin typeface="方正小标宋简体" panose="03000509000000000000" pitchFamily="65" charset="-122"/>
                <a:ea typeface="方正小标宋简体" panose="03000509000000000000" pitchFamily="65" charset="-122"/>
              </a:rPr>
              <a:t>64bit</a:t>
            </a:r>
            <a:r>
              <a:rPr lang="zh-CN" altLang="en-US" sz="1200" dirty="0">
                <a:solidFill>
                  <a:srgbClr val="FF0000"/>
                </a:solidFill>
                <a:latin typeface="方正小标宋简体" panose="03000509000000000000" pitchFamily="65" charset="-122"/>
                <a:ea typeface="方正小标宋简体" panose="03000509000000000000" pitchFamily="65" charset="-122"/>
              </a:rPr>
              <a:t>，这就导致对齐出问题，汇编生成时函数调用被栈保存的返回地址被其他数据覆盖导致段错误，我们在这个问题上浪费了两天。</a:t>
            </a:r>
            <a:endParaRPr lang="en-US" altLang="zh-CN" sz="1200" dirty="0">
              <a:solidFill>
                <a:srgbClr val="FF0000"/>
              </a:solidFill>
              <a:latin typeface="方正小标宋简体" panose="03000509000000000000" pitchFamily="65" charset="-122"/>
              <a:ea typeface="方正小标宋简体" panose="03000509000000000000" pitchFamily="65" charset="-122"/>
            </a:endParaRPr>
          </a:p>
          <a:p>
            <a:pPr marL="0" lvl="1"/>
            <a:r>
              <a:rPr lang="zh-CN" altLang="en-US" sz="1200" dirty="0">
                <a:solidFill>
                  <a:srgbClr val="FF0000"/>
                </a:solidFill>
                <a:latin typeface="方正小标宋简体" panose="03000509000000000000" pitchFamily="65" charset="-122"/>
                <a:ea typeface="方正小标宋简体" panose="03000509000000000000" pitchFamily="65" charset="-122"/>
              </a:rPr>
              <a:t>另一个更严重的问题是，中端将</a:t>
            </a:r>
            <a:r>
              <a:rPr lang="en-US" altLang="zh-CN" sz="1200" dirty="0">
                <a:solidFill>
                  <a:srgbClr val="FF0000"/>
                </a:solidFill>
                <a:latin typeface="方正小标宋简体" panose="03000509000000000000" pitchFamily="65" charset="-122"/>
                <a:ea typeface="方正小标宋简体" panose="03000509000000000000" pitchFamily="65" charset="-122"/>
              </a:rPr>
              <a:t>IR</a:t>
            </a:r>
            <a:r>
              <a:rPr lang="zh-CN" altLang="en-US" sz="1200" dirty="0">
                <a:solidFill>
                  <a:srgbClr val="FF0000"/>
                </a:solidFill>
                <a:latin typeface="方正小标宋简体" panose="03000509000000000000" pitchFamily="65" charset="-122"/>
                <a:ea typeface="方正小标宋简体" panose="03000509000000000000" pitchFamily="65" charset="-122"/>
              </a:rPr>
              <a:t>丢给后端，后端不知道</a:t>
            </a:r>
            <a:r>
              <a:rPr lang="en-US" altLang="zh-CN" sz="1200" dirty="0">
                <a:solidFill>
                  <a:srgbClr val="FF0000"/>
                </a:solidFill>
                <a:latin typeface="方正小标宋简体" panose="03000509000000000000" pitchFamily="65" charset="-122"/>
                <a:ea typeface="方正小标宋简体" panose="03000509000000000000" pitchFamily="65" charset="-122"/>
              </a:rPr>
              <a:t>IR</a:t>
            </a:r>
            <a:r>
              <a:rPr lang="zh-CN" altLang="en-US" sz="1200" dirty="0">
                <a:solidFill>
                  <a:srgbClr val="FF0000"/>
                </a:solidFill>
                <a:latin typeface="方正小标宋简体" panose="03000509000000000000" pitchFamily="65" charset="-122"/>
                <a:ea typeface="方正小标宋简体" panose="03000509000000000000" pitchFamily="65" charset="-122"/>
              </a:rPr>
              <a:t>的</a:t>
            </a:r>
            <a:r>
              <a:rPr lang="en-US" altLang="zh-CN" sz="1200" dirty="0">
                <a:solidFill>
                  <a:srgbClr val="FF0000"/>
                </a:solidFill>
                <a:latin typeface="方正小标宋简体" panose="03000509000000000000" pitchFamily="65" charset="-122"/>
                <a:ea typeface="方正小标宋简体" panose="03000509000000000000" pitchFamily="65" charset="-122"/>
              </a:rPr>
              <a:t>SSA</a:t>
            </a:r>
            <a:r>
              <a:rPr lang="zh-CN" altLang="en-US" sz="1200" dirty="0">
                <a:solidFill>
                  <a:srgbClr val="FF0000"/>
                </a:solidFill>
                <a:latin typeface="方正小标宋简体" panose="03000509000000000000" pitchFamily="65" charset="-122"/>
                <a:ea typeface="方正小标宋简体" panose="03000509000000000000" pitchFamily="65" charset="-122"/>
              </a:rPr>
              <a:t>形式已经经过了</a:t>
            </a:r>
            <a:r>
              <a:rPr lang="en-US" altLang="zh-CN" sz="1200" dirty="0">
                <a:solidFill>
                  <a:srgbClr val="FF0000"/>
                </a:solidFill>
                <a:latin typeface="方正小标宋简体" panose="03000509000000000000" pitchFamily="65" charset="-122"/>
                <a:ea typeface="方正小标宋简体" panose="03000509000000000000" pitchFamily="65" charset="-122"/>
              </a:rPr>
              <a:t>reg2mem</a:t>
            </a:r>
            <a:r>
              <a:rPr lang="zh-CN" altLang="en-US" sz="1200" dirty="0">
                <a:solidFill>
                  <a:srgbClr val="FF0000"/>
                </a:solidFill>
                <a:latin typeface="方正小标宋简体" panose="03000509000000000000" pitchFamily="65" charset="-122"/>
                <a:ea typeface="方正小标宋简体" panose="03000509000000000000" pitchFamily="65" charset="-122"/>
              </a:rPr>
              <a:t>，这就导致后端的寄存器分配</a:t>
            </a:r>
            <a:r>
              <a:rPr lang="zh-CN" altLang="en-US" sz="2800" dirty="0">
                <a:latin typeface="方正小标宋简体" panose="03000509000000000000" pitchFamily="65" charset="-122"/>
                <a:ea typeface="方正小标宋简体" panose="03000509000000000000" pitchFamily="65" charset="-122"/>
              </a:rPr>
              <a:t>只给中间临时变量寄存器分配</a:t>
            </a:r>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不给实际变量寄存器分配</a:t>
            </a:r>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前后端分离割裂 没有把握整体思路，为了这个性能问题，我们又白丝不得其解了一周。因此，不谋全局者，不足以谋一域，深刻认识到事物的、代码的普遍联系性，认识到模块之间相互服务的特点，在进行局部工作时具有全局观点，才能够更好的完成复杂系统工程任务。</a:t>
            </a:r>
          </a:p>
          <a:p>
            <a:pPr indent="336550" algn="just">
              <a:buNone/>
              <a:tabLst>
                <a:tab pos="2700020" algn="ctr"/>
              </a:tabLst>
            </a:pPr>
            <a:endParaRPr lang="zh-CN" altLang="en-US" dirty="0"/>
          </a:p>
        </p:txBody>
      </p:sp>
      <p:sp>
        <p:nvSpPr>
          <p:cNvPr id="4" name="灯片编号占位符 3">
            <a:extLst>
              <a:ext uri="{FF2B5EF4-FFF2-40B4-BE49-F238E27FC236}">
                <a16:creationId xmlns:a16="http://schemas.microsoft.com/office/drawing/2014/main" id="{07C0B840-F698-9D37-2A6D-7269805F2C4F}"/>
              </a:ext>
            </a:extLst>
          </p:cNvPr>
          <p:cNvSpPr>
            <a:spLocks noGrp="1"/>
          </p:cNvSpPr>
          <p:nvPr>
            <p:ph type="sldNum" sz="quarter" idx="5"/>
          </p:nvPr>
        </p:nvSpPr>
        <p:spPr/>
        <p:txBody>
          <a:bodyPr/>
          <a:lstStyle/>
          <a:p>
            <a:fld id="{27EB0676-7F4F-4D3C-9084-1523E1B94A8C}" type="slidenum">
              <a:rPr lang="zh-CN" altLang="en-US" smtClean="0"/>
              <a:t>34</a:t>
            </a:fld>
            <a:endParaRPr lang="zh-CN" altLang="en-US"/>
          </a:p>
        </p:txBody>
      </p:sp>
    </p:spTree>
    <p:extLst>
      <p:ext uri="{BB962C8B-B14F-4D97-AF65-F5344CB8AC3E}">
        <p14:creationId xmlns:p14="http://schemas.microsoft.com/office/powerpoint/2010/main" val="3281394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4460B-12A2-877A-9EFE-810053B632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7D7C87-4F66-1B09-7C65-648995A406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1AD7E4B-E9FB-9EC0-601E-FC6A50B21D63}"/>
              </a:ext>
            </a:extLst>
          </p:cNvPr>
          <p:cNvSpPr>
            <a:spLocks noGrp="1"/>
          </p:cNvSpPr>
          <p:nvPr>
            <p:ph type="body" idx="1"/>
          </p:nvPr>
        </p:nvSpPr>
        <p:spPr/>
        <p:txBody>
          <a:bodyPr/>
          <a:lstStyle/>
          <a:p>
            <a:pPr>
              <a:buNone/>
            </a:pPr>
            <a:r>
              <a:rPr lang="zh-CN" altLang="en-US" sz="1800" kern="100" dirty="0">
                <a:effectLst/>
                <a:latin typeface="宋体" panose="02010600030101010101" pitchFamily="2" charset="-122"/>
                <a:cs typeface="Times New Roman" panose="02020603050405020304" pitchFamily="18" charset="0"/>
              </a:rPr>
              <a:t>而</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设计则是另一个需要系统性思维的任务。鲸书</a:t>
            </a:r>
            <a:r>
              <a:rPr lang="en-US" altLang="zh-CN" sz="1800" kern="100" dirty="0">
                <a:effectLst/>
                <a:latin typeface="宋体" panose="02010600030101010101" pitchFamily="2" charset="-122"/>
                <a:cs typeface="Times New Roman" panose="02020603050405020304" pitchFamily="18" charset="0"/>
              </a:rPr>
              <a:t>4.1</a:t>
            </a:r>
            <a:r>
              <a:rPr lang="zh-CN" altLang="en-US" sz="1800" kern="100" dirty="0">
                <a:effectLst/>
                <a:latin typeface="宋体" panose="02010600030101010101" pitchFamily="2" charset="-122"/>
                <a:cs typeface="Times New Roman" panose="02020603050405020304" pitchFamily="18" charset="0"/>
              </a:rPr>
              <a:t>说，（念一遍）。这里首先要明确，</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是手段，优化是目的，为了优化的方便，可以创造更适合优化的</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架构或是各种设计，能够产生许多简洁优雅的</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设计。不一定要盲目</a:t>
            </a:r>
            <a:r>
              <a:rPr lang="en-US" altLang="zh-CN" sz="1800" kern="100" dirty="0">
                <a:effectLst/>
                <a:latin typeface="宋体" panose="02010600030101010101" pitchFamily="2" charset="-122"/>
                <a:cs typeface="Times New Roman" panose="02020603050405020304" pitchFamily="18" charset="0"/>
              </a:rPr>
              <a:t>copy LLVM IR</a:t>
            </a:r>
            <a:r>
              <a:rPr lang="zh-CN" altLang="en-US" sz="1800" kern="100" dirty="0">
                <a:effectLst/>
                <a:latin typeface="宋体" panose="02010600030101010101" pitchFamily="2" charset="-122"/>
                <a:cs typeface="Times New Roman" panose="02020603050405020304" pitchFamily="18" charset="0"/>
              </a:rPr>
              <a:t>。例如要进行重结合优化，我可以在</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指令的</a:t>
            </a:r>
            <a:r>
              <a:rPr lang="en-US" altLang="zh-CN" sz="1800" kern="100" dirty="0">
                <a:effectLst/>
                <a:latin typeface="宋体" panose="02010600030101010101" pitchFamily="2" charset="-122"/>
                <a:cs typeface="Times New Roman" panose="02020603050405020304" pitchFamily="18" charset="0"/>
              </a:rPr>
              <a:t>opcode</a:t>
            </a:r>
            <a:r>
              <a:rPr lang="zh-CN" altLang="en-US" sz="1800" kern="100" dirty="0">
                <a:effectLst/>
                <a:latin typeface="宋体" panose="02010600030101010101" pitchFamily="2" charset="-122"/>
                <a:cs typeface="Times New Roman" panose="02020603050405020304" pitchFamily="18" charset="0"/>
              </a:rPr>
              <a:t>指定对应运算的可结合性、可分配性、可交换性，将</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结构作为计算树，方便处理。也可以设计含有多个</a:t>
            </a:r>
            <a:r>
              <a:rPr lang="en-US" altLang="zh-CN" sz="1800" kern="100" dirty="0">
                <a:effectLst/>
                <a:latin typeface="宋体" panose="02010600030101010101" pitchFamily="2" charset="-122"/>
                <a:cs typeface="Times New Roman" panose="02020603050405020304" pitchFamily="18" charset="0"/>
              </a:rPr>
              <a:t>operand</a:t>
            </a:r>
            <a:r>
              <a:rPr lang="zh-CN" altLang="en-US" sz="1800" kern="100" dirty="0">
                <a:effectLst/>
                <a:latin typeface="宋体" panose="02010600030101010101" pitchFamily="2" charset="-122"/>
                <a:cs typeface="Times New Roman" panose="02020603050405020304" pitchFamily="18" charset="0"/>
              </a:rPr>
              <a:t>的指令，方便程序对多个同类计算同时进行处理，完成较有深度的常数传播或是重结合等。这些</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设计方面的改变，或许就能对后续代码带来更多便利。</a:t>
            </a:r>
            <a:endParaRPr lang="zh-CN" altLang="en-US" dirty="0"/>
          </a:p>
        </p:txBody>
      </p:sp>
      <p:sp>
        <p:nvSpPr>
          <p:cNvPr id="4" name="灯片编号占位符 3">
            <a:extLst>
              <a:ext uri="{FF2B5EF4-FFF2-40B4-BE49-F238E27FC236}">
                <a16:creationId xmlns:a16="http://schemas.microsoft.com/office/drawing/2014/main" id="{0990C1B8-5FF7-750B-F47E-E90FDEAEC414}"/>
              </a:ext>
            </a:extLst>
          </p:cNvPr>
          <p:cNvSpPr>
            <a:spLocks noGrp="1"/>
          </p:cNvSpPr>
          <p:nvPr>
            <p:ph type="sldNum" sz="quarter" idx="5"/>
          </p:nvPr>
        </p:nvSpPr>
        <p:spPr/>
        <p:txBody>
          <a:bodyPr/>
          <a:lstStyle/>
          <a:p>
            <a:fld id="{27EB0676-7F4F-4D3C-9084-1523E1B94A8C}" type="slidenum">
              <a:rPr lang="zh-CN" altLang="en-US" smtClean="0"/>
              <a:t>35</a:t>
            </a:fld>
            <a:endParaRPr lang="zh-CN" altLang="en-US"/>
          </a:p>
        </p:txBody>
      </p:sp>
    </p:spTree>
    <p:extLst>
      <p:ext uri="{BB962C8B-B14F-4D97-AF65-F5344CB8AC3E}">
        <p14:creationId xmlns:p14="http://schemas.microsoft.com/office/powerpoint/2010/main" val="790949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我的汇报到此结束，我们队的很多详细资料和都在我们这个</a:t>
            </a:r>
            <a:r>
              <a:rPr lang="en-US" altLang="zh-CN" dirty="0" err="1"/>
              <a:t>github</a:t>
            </a:r>
            <a:r>
              <a:rPr lang="zh-CN" altLang="en-US" dirty="0"/>
              <a:t>仓库里面，包括代码、文档、参考资料和经验教训。欢迎大家去看看！我的汇报中有什么不足之处，敬请各位老师和同学们指正！最后，衷心预祝各位同学在即将到来的比赛中取得优异成绩！ 谢谢大家！</a:t>
            </a:r>
          </a:p>
        </p:txBody>
      </p:sp>
      <p:sp>
        <p:nvSpPr>
          <p:cNvPr id="4" name="灯片编号占位符 3"/>
          <p:cNvSpPr>
            <a:spLocks noGrp="1"/>
          </p:cNvSpPr>
          <p:nvPr>
            <p:ph type="sldNum" sz="quarter" idx="5"/>
          </p:nvPr>
        </p:nvSpPr>
        <p:spPr/>
        <p:txBody>
          <a:bodyPr/>
          <a:lstStyle/>
          <a:p>
            <a:fld id="{27EB0676-7F4F-4D3C-9084-1523E1B94A8C}" type="slidenum">
              <a:rPr lang="zh-CN" altLang="en-US" smtClean="0"/>
              <a:t>36</a:t>
            </a:fld>
            <a:endParaRPr lang="zh-CN" altLang="en-US"/>
          </a:p>
        </p:txBody>
      </p:sp>
    </p:spTree>
    <p:extLst>
      <p:ext uri="{BB962C8B-B14F-4D97-AF65-F5344CB8AC3E}">
        <p14:creationId xmlns:p14="http://schemas.microsoft.com/office/powerpoint/2010/main" val="288957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4A765-4E78-38C4-6825-3D93EBB1A2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0503F4-4700-3A1F-A9E7-334DBFB766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427C3C-8E1F-1D84-988C-A21F19131E66}"/>
              </a:ext>
            </a:extLst>
          </p:cNvPr>
          <p:cNvSpPr>
            <a:spLocks noGrp="1"/>
          </p:cNvSpPr>
          <p:nvPr>
            <p:ph type="body" idx="1"/>
          </p:nvPr>
        </p:nvSpPr>
        <p:spPr/>
        <p:txBody>
          <a:bodyPr/>
          <a:lstStyle/>
          <a:p>
            <a:pPr>
              <a:buNone/>
            </a:pPr>
            <a:r>
              <a:rPr lang="zh-CN" altLang="en-US" sz="1800" kern="100" dirty="0">
                <a:effectLst/>
                <a:latin typeface="宋体" panose="02010600030101010101" pitchFamily="2" charset="-122"/>
                <a:cs typeface="Times New Roman" panose="02020603050405020304" pitchFamily="18" charset="0"/>
              </a:rPr>
              <a:t>我们队实现的</a:t>
            </a:r>
            <a:r>
              <a:rPr lang="en-US" altLang="zh-CN" sz="1800" kern="100" dirty="0" err="1">
                <a:effectLst/>
                <a:latin typeface="宋体" panose="02010600030101010101" pitchFamily="2" charset="-122"/>
                <a:cs typeface="Times New Roman" panose="02020603050405020304" pitchFamily="18" charset="0"/>
              </a:rPr>
              <a:t>sysyc</a:t>
            </a:r>
            <a:r>
              <a:rPr lang="zh-CN" altLang="en-US" sz="1800" kern="100" dirty="0">
                <a:effectLst/>
                <a:latin typeface="宋体" panose="02010600030101010101" pitchFamily="2" charset="-122"/>
                <a:cs typeface="Times New Roman" panose="02020603050405020304" pitchFamily="18" charset="0"/>
              </a:rPr>
              <a:t>编译器总代码行数超过</a:t>
            </a:r>
            <a:r>
              <a:rPr lang="en-US" altLang="zh-CN" sz="1800" kern="100" dirty="0">
                <a:effectLst/>
                <a:latin typeface="宋体" panose="02010600030101010101" pitchFamily="2" charset="-122"/>
                <a:cs typeface="Times New Roman" panose="02020603050405020304" pitchFamily="18" charset="0"/>
              </a:rPr>
              <a:t>5w</a:t>
            </a:r>
            <a:r>
              <a:rPr lang="zh-CN" altLang="en-US" sz="1800" kern="100" dirty="0">
                <a:effectLst/>
                <a:latin typeface="宋体" panose="02010600030101010101" pitchFamily="2" charset="-122"/>
                <a:cs typeface="Times New Roman" panose="02020603050405020304" pitchFamily="18" charset="0"/>
              </a:rPr>
              <a:t>，其中手写代码超过</a:t>
            </a:r>
            <a:r>
              <a:rPr lang="en-US" altLang="zh-CN" sz="1800" kern="100" dirty="0">
                <a:effectLst/>
                <a:latin typeface="宋体" panose="02010600030101010101" pitchFamily="2" charset="-122"/>
                <a:cs typeface="Times New Roman" panose="02020603050405020304" pitchFamily="18" charset="0"/>
              </a:rPr>
              <a:t>3w</a:t>
            </a:r>
            <a:r>
              <a:rPr lang="zh-CN" altLang="en-US" sz="1800" kern="100" dirty="0">
                <a:effectLst/>
                <a:latin typeface="宋体" panose="02010600030101010101" pitchFamily="2" charset="-122"/>
                <a:cs typeface="Times New Roman" panose="02020603050405020304" pitchFamily="18" charset="0"/>
              </a:rPr>
              <a:t>，工具自动生成的代码超过</a:t>
            </a:r>
            <a:r>
              <a:rPr lang="en-US" altLang="zh-CN" sz="1800" kern="100" dirty="0">
                <a:effectLst/>
                <a:latin typeface="宋体" panose="02010600030101010101" pitchFamily="2" charset="-122"/>
                <a:cs typeface="Times New Roman" panose="02020603050405020304" pitchFamily="18" charset="0"/>
              </a:rPr>
              <a:t>2w</a:t>
            </a:r>
            <a:r>
              <a:rPr lang="zh-CN" altLang="en-US" sz="1800" kern="100" dirty="0">
                <a:effectLst/>
                <a:latin typeface="宋体" panose="02010600030101010101" pitchFamily="2" charset="-122"/>
                <a:cs typeface="Times New Roman" panose="02020603050405020304" pitchFamily="18" charset="0"/>
              </a:rPr>
              <a:t>。</a:t>
            </a:r>
            <a:r>
              <a:rPr lang="en-US" altLang="zh-CN" sz="1800" kern="100" dirty="0" err="1">
                <a:effectLst/>
                <a:latin typeface="宋体" panose="02010600030101010101" pitchFamily="2" charset="-122"/>
                <a:cs typeface="Times New Roman" panose="02020603050405020304" pitchFamily="18" charset="0"/>
              </a:rPr>
              <a:t>Sysyc</a:t>
            </a:r>
            <a:r>
              <a:rPr lang="zh-CN" altLang="en-US" sz="1800" kern="100" dirty="0">
                <a:effectLst/>
                <a:latin typeface="宋体" panose="02010600030101010101" pitchFamily="2" charset="-122"/>
                <a:cs typeface="Times New Roman" panose="02020603050405020304" pitchFamily="18" charset="0"/>
              </a:rPr>
              <a:t>编译器设计实现了两级</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，其中中端</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兼容</a:t>
            </a:r>
            <a:r>
              <a:rPr lang="en-US" altLang="zh-CN" sz="1800" kern="100" dirty="0">
                <a:effectLst/>
                <a:latin typeface="宋体" panose="02010600030101010101" pitchFamily="2" charset="-122"/>
                <a:cs typeface="Times New Roman" panose="02020603050405020304" pitchFamily="18" charset="0"/>
              </a:rPr>
              <a:t>LLVM IR</a:t>
            </a:r>
            <a:r>
              <a:rPr lang="zh-CN" altLang="en-US" sz="1800" kern="100" dirty="0">
                <a:effectLst/>
                <a:latin typeface="宋体" panose="02010600030101010101" pitchFamily="2" charset="-122"/>
                <a:cs typeface="Times New Roman" panose="02020603050405020304" pitchFamily="18" charset="0"/>
              </a:rPr>
              <a:t>，而后端</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参照</a:t>
            </a:r>
            <a:r>
              <a:rPr lang="en-US" altLang="zh-CN" sz="1800" kern="100" dirty="0">
                <a:effectLst/>
                <a:latin typeface="宋体" panose="02010600030101010101" pitchFamily="2" charset="-122"/>
                <a:cs typeface="Times New Roman" panose="02020603050405020304" pitchFamily="18" charset="0"/>
              </a:rPr>
              <a:t>MLIR</a:t>
            </a:r>
            <a:r>
              <a:rPr lang="zh-CN" altLang="en-US" sz="1800" kern="100" dirty="0">
                <a:effectLst/>
                <a:latin typeface="宋体" panose="02010600030101010101" pitchFamily="2" charset="-122"/>
                <a:cs typeface="Times New Roman" panose="02020603050405020304" pitchFamily="18" charset="0"/>
              </a:rPr>
              <a:t>进行了实现。编译器能够通过全部功能测试。在中端我们实现了包括激进死代码删除、循环并行化、尾调用优化、全局代码移动、全局值编号等机器无关优化。在后端，我们实现了基于表调度的基本块内的指令调度、块调度、基于图着色的寄存器分配等。我们队在去年编译实现赛道获得全国二等奖，总分第六名的好成绩，目前代码仓库已经转移到下面这个地址，里面也包含了我们的一些经验教训，感兴趣的同学可以去</a:t>
            </a:r>
            <a:r>
              <a:rPr lang="en-US" altLang="zh-CN" sz="1800" kern="100" dirty="0">
                <a:effectLst/>
                <a:latin typeface="宋体" panose="02010600030101010101" pitchFamily="2" charset="-122"/>
                <a:cs typeface="Times New Roman" panose="02020603050405020304" pitchFamily="18" charset="0"/>
              </a:rPr>
              <a:t>star</a:t>
            </a:r>
            <a:r>
              <a:rPr lang="zh-CN" altLang="en-US" sz="1800" kern="100" dirty="0">
                <a:effectLst/>
                <a:latin typeface="宋体" panose="02010600030101010101" pitchFamily="2" charset="-122"/>
                <a:cs typeface="Times New Roman" panose="02020603050405020304" pitchFamily="18" charset="0"/>
              </a:rPr>
              <a:t>一下！</a:t>
            </a:r>
            <a:endParaRPr lang="en-US" altLang="zh-CN" sz="1800" kern="100" dirty="0">
              <a:effectLst/>
              <a:latin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32323358-D3D4-4641-8D64-CDE8D9B92102}"/>
              </a:ext>
            </a:extLst>
          </p:cNvPr>
          <p:cNvSpPr>
            <a:spLocks noGrp="1"/>
          </p:cNvSpPr>
          <p:nvPr>
            <p:ph type="sldNum" sz="quarter" idx="5"/>
          </p:nvPr>
        </p:nvSpPr>
        <p:spPr/>
        <p:txBody>
          <a:bodyPr/>
          <a:lstStyle/>
          <a:p>
            <a:fld id="{27EB0676-7F4F-4D3C-9084-1523E1B94A8C}" type="slidenum">
              <a:rPr lang="zh-CN" altLang="en-US" smtClean="0"/>
              <a:t>4</a:t>
            </a:fld>
            <a:endParaRPr lang="zh-CN" altLang="en-US"/>
          </a:p>
        </p:txBody>
      </p:sp>
    </p:spTree>
    <p:extLst>
      <p:ext uri="{BB962C8B-B14F-4D97-AF65-F5344CB8AC3E}">
        <p14:creationId xmlns:p14="http://schemas.microsoft.com/office/powerpoint/2010/main" val="2429342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F5810-7993-9F42-0677-F670CD3B06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78C49E-E5DA-B0F2-C36F-E94E4CEB2D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0994B9-FCA9-2DDB-BAAD-B6A090BED708}"/>
              </a:ext>
            </a:extLst>
          </p:cNvPr>
          <p:cNvSpPr>
            <a:spLocks noGrp="1"/>
          </p:cNvSpPr>
          <p:nvPr>
            <p:ph type="body" idx="1"/>
          </p:nvPr>
        </p:nvSpPr>
        <p:spPr/>
        <p:txBody>
          <a:bodyPr/>
          <a:lstStyle/>
          <a:p>
            <a:pPr>
              <a:buNone/>
            </a:pPr>
            <a:r>
              <a:rPr lang="zh-CN" altLang="en-US" sz="1800" kern="100" dirty="0">
                <a:effectLst/>
                <a:latin typeface="宋体" panose="02010600030101010101" pitchFamily="2" charset="-122"/>
                <a:cs typeface="Times New Roman" panose="02020603050405020304" pitchFamily="18" charset="0"/>
              </a:rPr>
              <a:t>我们队的分工就像幻灯片展示的这样，在开发的时候是所有人一起讲前端语法词法相关模块和中端的相关模块，完成了源代码到</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的转换模块之后，就分为两组，一组进行中端优化的开发实现，另一组进行后端的开发实现。我是队长汤翔晟，主要负责中端优化，侯华玮同学负责</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架构设计、指令选择、指令调度、并行化和测试，杨俯众同学主要负责中端优化，简泽鑫同学主要负责寄存器分配、块调度以及数组实现。</a:t>
            </a:r>
            <a:endParaRPr lang="zh-CN" altLang="en-US" dirty="0"/>
          </a:p>
        </p:txBody>
      </p:sp>
      <p:sp>
        <p:nvSpPr>
          <p:cNvPr id="4" name="灯片编号占位符 3">
            <a:extLst>
              <a:ext uri="{FF2B5EF4-FFF2-40B4-BE49-F238E27FC236}">
                <a16:creationId xmlns:a16="http://schemas.microsoft.com/office/drawing/2014/main" id="{4C97F191-D605-FA56-2FFB-D0D8D930A85D}"/>
              </a:ext>
            </a:extLst>
          </p:cNvPr>
          <p:cNvSpPr>
            <a:spLocks noGrp="1"/>
          </p:cNvSpPr>
          <p:nvPr>
            <p:ph type="sldNum" sz="quarter" idx="5"/>
          </p:nvPr>
        </p:nvSpPr>
        <p:spPr/>
        <p:txBody>
          <a:bodyPr/>
          <a:lstStyle/>
          <a:p>
            <a:fld id="{27EB0676-7F4F-4D3C-9084-1523E1B94A8C}" type="slidenum">
              <a:rPr lang="zh-CN" altLang="en-US" smtClean="0"/>
              <a:t>5</a:t>
            </a:fld>
            <a:endParaRPr lang="zh-CN" altLang="en-US"/>
          </a:p>
        </p:txBody>
      </p:sp>
    </p:spTree>
    <p:extLst>
      <p:ext uri="{BB962C8B-B14F-4D97-AF65-F5344CB8AC3E}">
        <p14:creationId xmlns:p14="http://schemas.microsoft.com/office/powerpoint/2010/main" val="1448272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B936D-2335-CF9E-5FD0-CDAF6F0D85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9F140B9-A07E-585F-3545-F3BAEDBE29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140855-8AD1-58A8-1161-4F684DB6C911}"/>
              </a:ext>
            </a:extLst>
          </p:cNvPr>
          <p:cNvSpPr>
            <a:spLocks noGrp="1"/>
          </p:cNvSpPr>
          <p:nvPr>
            <p:ph type="body" idx="1"/>
          </p:nvPr>
        </p:nvSpPr>
        <p:spPr/>
        <p:txBody>
          <a:bodyPr/>
          <a:lstStyle/>
          <a:p>
            <a:pPr>
              <a:buNone/>
            </a:pPr>
            <a:br>
              <a:rPr lang="en-US" altLang="zh-CN" sz="1800" kern="100" dirty="0">
                <a:effectLst/>
                <a:latin typeface="宋体" panose="02010600030101010101" pitchFamily="2" charset="-122"/>
                <a:cs typeface="Times New Roman" panose="02020603050405020304" pitchFamily="18" charset="0"/>
              </a:rPr>
            </a:br>
            <a:r>
              <a:rPr lang="zh-CN" altLang="en-US" sz="1800" kern="100" dirty="0">
                <a:effectLst/>
                <a:latin typeface="宋体" panose="02010600030101010101" pitchFamily="2" charset="-122"/>
                <a:cs typeface="Times New Roman" panose="02020603050405020304" pitchFamily="18" charset="0"/>
              </a:rPr>
              <a:t>这张图展示了我们队去年决赛中各性能题的得分，图中的红线是平均分。（三个</a:t>
            </a:r>
            <a:r>
              <a:rPr lang="en-US" altLang="zh-CN" sz="1800" kern="100" dirty="0">
                <a:effectLst/>
                <a:latin typeface="宋体" panose="02010600030101010101" pitchFamily="2" charset="-122"/>
                <a:cs typeface="Times New Roman" panose="02020603050405020304" pitchFamily="18" charset="0"/>
              </a:rPr>
              <a:t>0</a:t>
            </a:r>
            <a:r>
              <a:rPr lang="zh-CN" altLang="en-US" sz="1800" kern="100" dirty="0">
                <a:effectLst/>
                <a:latin typeface="宋体" panose="02010600030101010101" pitchFamily="2" charset="-122"/>
                <a:cs typeface="Times New Roman" panose="02020603050405020304" pitchFamily="18" charset="0"/>
              </a:rPr>
              <a:t>分的惨痛教训）</a:t>
            </a:r>
            <a:endParaRPr lang="zh-CN" altLang="en-US" dirty="0"/>
          </a:p>
        </p:txBody>
      </p:sp>
      <p:sp>
        <p:nvSpPr>
          <p:cNvPr id="4" name="灯片编号占位符 3">
            <a:extLst>
              <a:ext uri="{FF2B5EF4-FFF2-40B4-BE49-F238E27FC236}">
                <a16:creationId xmlns:a16="http://schemas.microsoft.com/office/drawing/2014/main" id="{56EA362C-E282-E53E-2431-84E62DBAAE57}"/>
              </a:ext>
            </a:extLst>
          </p:cNvPr>
          <p:cNvSpPr>
            <a:spLocks noGrp="1"/>
          </p:cNvSpPr>
          <p:nvPr>
            <p:ph type="sldNum" sz="quarter" idx="5"/>
          </p:nvPr>
        </p:nvSpPr>
        <p:spPr/>
        <p:txBody>
          <a:bodyPr/>
          <a:lstStyle/>
          <a:p>
            <a:fld id="{27EB0676-7F4F-4D3C-9084-1523E1B94A8C}" type="slidenum">
              <a:rPr lang="zh-CN" altLang="en-US" smtClean="0"/>
              <a:t>6</a:t>
            </a:fld>
            <a:endParaRPr lang="zh-CN" altLang="en-US"/>
          </a:p>
        </p:txBody>
      </p:sp>
    </p:spTree>
    <p:extLst>
      <p:ext uri="{BB962C8B-B14F-4D97-AF65-F5344CB8AC3E}">
        <p14:creationId xmlns:p14="http://schemas.microsoft.com/office/powerpoint/2010/main" val="3152651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F02C9-51D8-8EC1-910E-7C63B9F9A2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6EB746-8F19-4FD9-AD65-FBC6FC172E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DA75C8-27B4-7045-3C21-DB52A460E19F}"/>
              </a:ext>
            </a:extLst>
          </p:cNvPr>
          <p:cNvSpPr>
            <a:spLocks noGrp="1"/>
          </p:cNvSpPr>
          <p:nvPr>
            <p:ph type="body" idx="1"/>
          </p:nvPr>
        </p:nvSpPr>
        <p:spPr/>
        <p:txBody>
          <a:bodyPr/>
          <a:lstStyle/>
          <a:p>
            <a:pPr>
              <a:buNone/>
            </a:pPr>
            <a:r>
              <a:rPr lang="zh-CN" altLang="en-US" sz="1800" kern="100" dirty="0">
                <a:effectLst/>
                <a:latin typeface="宋体" panose="02010600030101010101" pitchFamily="2" charset="-122"/>
                <a:cs typeface="Times New Roman" panose="02020603050405020304" pitchFamily="18" charset="0"/>
              </a:rPr>
              <a:t>在开发周期方面，我们从</a:t>
            </a:r>
            <a:r>
              <a:rPr lang="en-US" altLang="zh-CN" sz="1800" kern="100" dirty="0">
                <a:effectLst/>
                <a:latin typeface="宋体" panose="02010600030101010101" pitchFamily="2" charset="-122"/>
                <a:cs typeface="Times New Roman" panose="02020603050405020304" pitchFamily="18" charset="0"/>
              </a:rPr>
              <a:t>2024</a:t>
            </a:r>
            <a:r>
              <a:rPr lang="zh-CN" altLang="en-US" sz="1800" kern="100" dirty="0">
                <a:effectLst/>
                <a:latin typeface="宋体" panose="02010600030101010101" pitchFamily="2" charset="-122"/>
                <a:cs typeface="Times New Roman" panose="02020603050405020304" pitchFamily="18" charset="0"/>
              </a:rPr>
              <a:t>年</a:t>
            </a:r>
            <a:r>
              <a:rPr lang="en-US" altLang="zh-CN" sz="1800" kern="100" dirty="0">
                <a:effectLst/>
                <a:latin typeface="宋体" panose="02010600030101010101" pitchFamily="2" charset="-122"/>
                <a:cs typeface="Times New Roman" panose="02020603050405020304" pitchFamily="18" charset="0"/>
              </a:rPr>
              <a:t>2</a:t>
            </a:r>
            <a:r>
              <a:rPr lang="zh-CN" altLang="en-US" sz="1800" kern="100" dirty="0">
                <a:effectLst/>
                <a:latin typeface="宋体" panose="02010600030101010101" pitchFamily="2" charset="-122"/>
                <a:cs typeface="Times New Roman" panose="02020603050405020304" pitchFamily="18" charset="0"/>
              </a:rPr>
              <a:t>月开始启动，两个主要的集中开发时间主要是</a:t>
            </a:r>
            <a:r>
              <a:rPr lang="en-US" altLang="zh-CN" sz="1800" kern="100" dirty="0">
                <a:effectLst/>
                <a:latin typeface="宋体" panose="02010600030101010101" pitchFamily="2" charset="-122"/>
                <a:cs typeface="Times New Roman" panose="02020603050405020304" pitchFamily="18" charset="0"/>
              </a:rPr>
              <a:t>2-4</a:t>
            </a:r>
            <a:r>
              <a:rPr lang="zh-CN" altLang="en-US" sz="1800" kern="100" dirty="0">
                <a:effectLst/>
                <a:latin typeface="宋体" panose="02010600030101010101" pitchFamily="2" charset="-122"/>
                <a:cs typeface="Times New Roman" panose="02020603050405020304" pitchFamily="18" charset="0"/>
              </a:rPr>
              <a:t>月和</a:t>
            </a:r>
            <a:r>
              <a:rPr lang="en-US" altLang="zh-CN" sz="1800" kern="100" dirty="0">
                <a:effectLst/>
                <a:latin typeface="宋体" panose="02010600030101010101" pitchFamily="2" charset="-122"/>
                <a:cs typeface="Times New Roman" panose="02020603050405020304" pitchFamily="18" charset="0"/>
              </a:rPr>
              <a:t>7-8</a:t>
            </a:r>
            <a:r>
              <a:rPr lang="zh-CN" altLang="en-US" sz="1800" kern="100" dirty="0">
                <a:effectLst/>
                <a:latin typeface="宋体" panose="02010600030101010101" pitchFamily="2" charset="-122"/>
                <a:cs typeface="Times New Roman" panose="02020603050405020304" pitchFamily="18" charset="0"/>
              </a:rPr>
              <a:t>月。具体的时间流程、时间安排会在项目管理中给大家详细介绍。</a:t>
            </a:r>
            <a:endParaRPr lang="zh-CN" altLang="en-US" dirty="0"/>
          </a:p>
        </p:txBody>
      </p:sp>
      <p:sp>
        <p:nvSpPr>
          <p:cNvPr id="4" name="灯片编号占位符 3">
            <a:extLst>
              <a:ext uri="{FF2B5EF4-FFF2-40B4-BE49-F238E27FC236}">
                <a16:creationId xmlns:a16="http://schemas.microsoft.com/office/drawing/2014/main" id="{49695279-DB49-DA72-46B6-BB6A1C5F5E34}"/>
              </a:ext>
            </a:extLst>
          </p:cNvPr>
          <p:cNvSpPr>
            <a:spLocks noGrp="1"/>
          </p:cNvSpPr>
          <p:nvPr>
            <p:ph type="sldNum" sz="quarter" idx="5"/>
          </p:nvPr>
        </p:nvSpPr>
        <p:spPr/>
        <p:txBody>
          <a:bodyPr/>
          <a:lstStyle/>
          <a:p>
            <a:fld id="{27EB0676-7F4F-4D3C-9084-1523E1B94A8C}" type="slidenum">
              <a:rPr lang="zh-CN" altLang="en-US" smtClean="0"/>
              <a:t>7</a:t>
            </a:fld>
            <a:endParaRPr lang="zh-CN" altLang="en-US"/>
          </a:p>
        </p:txBody>
      </p:sp>
    </p:spTree>
    <p:extLst>
      <p:ext uri="{BB962C8B-B14F-4D97-AF65-F5344CB8AC3E}">
        <p14:creationId xmlns:p14="http://schemas.microsoft.com/office/powerpoint/2010/main" val="2553987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接下来，介绍我们编译器的主要编译流程。</a:t>
            </a:r>
          </a:p>
        </p:txBody>
      </p:sp>
      <p:sp>
        <p:nvSpPr>
          <p:cNvPr id="4" name="灯片编号占位符 3"/>
          <p:cNvSpPr>
            <a:spLocks noGrp="1"/>
          </p:cNvSpPr>
          <p:nvPr>
            <p:ph type="sldNum" sz="quarter" idx="5"/>
          </p:nvPr>
        </p:nvSpPr>
        <p:spPr/>
        <p:txBody>
          <a:bodyPr/>
          <a:lstStyle/>
          <a:p>
            <a:fld id="{27EB0676-7F4F-4D3C-9084-1523E1B94A8C}" type="slidenum">
              <a:rPr lang="zh-CN" altLang="en-US" smtClean="0"/>
              <a:t>8</a:t>
            </a:fld>
            <a:endParaRPr lang="zh-CN" altLang="en-US"/>
          </a:p>
        </p:txBody>
      </p:sp>
    </p:spTree>
    <p:extLst>
      <p:ext uri="{BB962C8B-B14F-4D97-AF65-F5344CB8AC3E}">
        <p14:creationId xmlns:p14="http://schemas.microsoft.com/office/powerpoint/2010/main" val="2470117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297B6-535D-2E4F-7159-0DB1D3FCA5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54C573-6347-877E-49CD-640C87842E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5B6D03-FF85-A7E6-40C4-DE79A75618F5}"/>
              </a:ext>
            </a:extLst>
          </p:cNvPr>
          <p:cNvSpPr>
            <a:spLocks noGrp="1"/>
          </p:cNvSpPr>
          <p:nvPr>
            <p:ph type="body" idx="1"/>
          </p:nvPr>
        </p:nvSpPr>
        <p:spPr/>
        <p:txBody>
          <a:bodyPr/>
          <a:lstStyle/>
          <a:p>
            <a:pPr>
              <a:buNone/>
            </a:pPr>
            <a:r>
              <a:rPr lang="zh-CN" altLang="en-US" sz="1800" kern="100" dirty="0">
                <a:effectLst/>
                <a:latin typeface="宋体" panose="02010600030101010101" pitchFamily="2" charset="-122"/>
                <a:cs typeface="Times New Roman" panose="02020603050405020304" pitchFamily="18" charset="0"/>
              </a:rPr>
              <a:t>如图，我们</a:t>
            </a:r>
            <a:r>
              <a:rPr lang="en-US" altLang="zh-CN" sz="1800" kern="100" dirty="0" err="1">
                <a:effectLst/>
                <a:latin typeface="宋体" panose="02010600030101010101" pitchFamily="2" charset="-122"/>
                <a:cs typeface="Times New Roman" panose="02020603050405020304" pitchFamily="18" charset="0"/>
              </a:rPr>
              <a:t>sysy</a:t>
            </a:r>
            <a:r>
              <a:rPr lang="zh-CN" altLang="en-US" sz="1800" kern="100" dirty="0">
                <a:effectLst/>
                <a:latin typeface="宋体" panose="02010600030101010101" pitchFamily="2" charset="-122"/>
                <a:cs typeface="Times New Roman" panose="02020603050405020304" pitchFamily="18" charset="0"/>
              </a:rPr>
              <a:t>编译器首先读取</a:t>
            </a:r>
            <a:r>
              <a:rPr lang="en-US" altLang="zh-CN" sz="1800" kern="100" dirty="0" err="1">
                <a:effectLst/>
                <a:latin typeface="宋体" panose="02010600030101010101" pitchFamily="2" charset="-122"/>
                <a:cs typeface="Times New Roman" panose="02020603050405020304" pitchFamily="18" charset="0"/>
              </a:rPr>
              <a:t>sysY</a:t>
            </a:r>
            <a:r>
              <a:rPr lang="zh-CN" altLang="en-US" sz="1800" kern="100" dirty="0">
                <a:effectLst/>
                <a:latin typeface="宋体" panose="02010600030101010101" pitchFamily="2" charset="-122"/>
                <a:cs typeface="Times New Roman" panose="02020603050405020304" pitchFamily="18" charset="0"/>
              </a:rPr>
              <a:t>源程序，使用由</a:t>
            </a:r>
            <a:r>
              <a:rPr lang="en-US" altLang="zh-CN" sz="1800" kern="100" dirty="0" err="1">
                <a:effectLst/>
                <a:latin typeface="宋体" panose="02010600030101010101" pitchFamily="2" charset="-122"/>
                <a:cs typeface="Times New Roman" panose="02020603050405020304" pitchFamily="18" charset="0"/>
              </a:rPr>
              <a:t>Antlr</a:t>
            </a:r>
            <a:r>
              <a:rPr lang="zh-CN" altLang="en-US" sz="1800" kern="100" dirty="0">
                <a:effectLst/>
                <a:latin typeface="宋体" panose="02010600030101010101" pitchFamily="2" charset="-122"/>
                <a:cs typeface="Times New Roman" panose="02020603050405020304" pitchFamily="18" charset="0"/>
              </a:rPr>
              <a:t>生成的前端词法、语法分析，生成抽象语法树。</a:t>
            </a:r>
            <a:r>
              <a:rPr lang="en-US" altLang="zh-CN" sz="1800" kern="100" dirty="0" err="1">
                <a:effectLst/>
                <a:latin typeface="宋体" panose="02010600030101010101" pitchFamily="2" charset="-122"/>
                <a:cs typeface="Times New Roman" panose="02020603050405020304" pitchFamily="18" charset="0"/>
              </a:rPr>
              <a:t>IRGenerator</a:t>
            </a:r>
            <a:r>
              <a:rPr lang="zh-CN" altLang="en-US" sz="1800" kern="100" dirty="0">
                <a:effectLst/>
                <a:latin typeface="宋体" panose="02010600030101010101" pitchFamily="2" charset="-122"/>
                <a:cs typeface="Times New Roman" panose="02020603050405020304" pitchFamily="18" charset="0"/>
              </a:rPr>
              <a:t>模块遍历语法树，并构建</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数据结构。此时生成的</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是内存形式的</a:t>
            </a:r>
            <a:r>
              <a:rPr lang="en-US" altLang="zh-CN" sz="1800" kern="100" dirty="0">
                <a:effectLst/>
                <a:latin typeface="宋体" panose="02010600030101010101" pitchFamily="2" charset="-122"/>
                <a:cs typeface="Times New Roman" panose="02020603050405020304" pitchFamily="18" charset="0"/>
              </a:rPr>
              <a:t>SSA</a:t>
            </a:r>
            <a:r>
              <a:rPr lang="zh-CN" altLang="en-US" sz="1800" kern="100" dirty="0">
                <a:effectLst/>
                <a:latin typeface="宋体" panose="02010600030101010101" pitchFamily="2" charset="-122"/>
                <a:cs typeface="Times New Roman" panose="02020603050405020304" pitchFamily="18" charset="0"/>
              </a:rPr>
              <a:t>，也就是不带有</a:t>
            </a:r>
            <a:r>
              <a:rPr lang="en-US" altLang="zh-CN" sz="1800" kern="100" dirty="0">
                <a:effectLst/>
                <a:latin typeface="宋体" panose="02010600030101010101" pitchFamily="2" charset="-122"/>
                <a:cs typeface="Times New Roman" panose="02020603050405020304" pitchFamily="18" charset="0"/>
              </a:rPr>
              <a:t>Phi</a:t>
            </a:r>
            <a:r>
              <a:rPr lang="zh-CN" altLang="en-US" sz="1800" kern="100" dirty="0">
                <a:effectLst/>
                <a:latin typeface="宋体" panose="02010600030101010101" pitchFamily="2" charset="-122"/>
                <a:cs typeface="Times New Roman" panose="02020603050405020304" pitchFamily="18" charset="0"/>
              </a:rPr>
              <a:t>结点、每次调用变量均生成</a:t>
            </a:r>
            <a:r>
              <a:rPr lang="en-US" altLang="zh-CN" sz="1800" kern="100" dirty="0">
                <a:effectLst/>
                <a:latin typeface="宋体" panose="02010600030101010101" pitchFamily="2" charset="-122"/>
                <a:cs typeface="Times New Roman" panose="02020603050405020304" pitchFamily="18" charset="0"/>
              </a:rPr>
              <a:t>load</a:t>
            </a:r>
            <a:r>
              <a:rPr lang="zh-CN" altLang="en-US" sz="1800" kern="100" dirty="0">
                <a:effectLst/>
                <a:latin typeface="宋体" panose="02010600030101010101" pitchFamily="2" charset="-122"/>
                <a:cs typeface="Times New Roman" panose="02020603050405020304" pitchFamily="18" charset="0"/>
              </a:rPr>
              <a:t>和</a:t>
            </a:r>
            <a:r>
              <a:rPr lang="en-US" altLang="zh-CN" sz="1800" kern="100" dirty="0">
                <a:effectLst/>
                <a:latin typeface="宋体" panose="02010600030101010101" pitchFamily="2" charset="-122"/>
                <a:cs typeface="Times New Roman" panose="02020603050405020304" pitchFamily="18" charset="0"/>
              </a:rPr>
              <a:t>store IR</a:t>
            </a:r>
            <a:r>
              <a:rPr lang="zh-CN" altLang="en-US" sz="1800" kern="100" dirty="0">
                <a:effectLst/>
                <a:latin typeface="宋体" panose="02010600030101010101" pitchFamily="2" charset="-122"/>
                <a:cs typeface="Times New Roman" panose="02020603050405020304" pitchFamily="18" charset="0"/>
              </a:rPr>
              <a:t>语句的形式。在最初生成代码时采用这种方法简化了</a:t>
            </a:r>
            <a:r>
              <a:rPr lang="en-US" altLang="zh-CN" sz="1800" kern="100" dirty="0" err="1">
                <a:effectLst/>
                <a:latin typeface="宋体" panose="02010600030101010101" pitchFamily="2" charset="-122"/>
                <a:cs typeface="Times New Roman" panose="02020603050405020304" pitchFamily="18" charset="0"/>
              </a:rPr>
              <a:t>IRGenerator</a:t>
            </a:r>
            <a:r>
              <a:rPr lang="zh-CN" altLang="en-US" sz="1800" kern="100" dirty="0">
                <a:effectLst/>
                <a:latin typeface="宋体" panose="02010600030101010101" pitchFamily="2" charset="-122"/>
                <a:cs typeface="Times New Roman" panose="02020603050405020304" pitchFamily="18" charset="0"/>
              </a:rPr>
              <a:t>的设计。获取这样的</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之后就进入中端，首先经过</a:t>
            </a:r>
            <a:r>
              <a:rPr lang="en-US" altLang="zh-CN" sz="1800" kern="100" dirty="0">
                <a:effectLst/>
                <a:latin typeface="宋体" panose="02010600030101010101" pitchFamily="2" charset="-122"/>
                <a:cs typeface="Times New Roman" panose="02020603050405020304" pitchFamily="18" charset="0"/>
              </a:rPr>
              <a:t>mem2reg</a:t>
            </a:r>
            <a:r>
              <a:rPr lang="zh-CN" altLang="en-US" sz="1800" kern="100" dirty="0">
                <a:effectLst/>
                <a:latin typeface="宋体" panose="02010600030101010101" pitchFamily="2" charset="-122"/>
                <a:cs typeface="Times New Roman" panose="02020603050405020304" pitchFamily="18" charset="0"/>
              </a:rPr>
              <a:t>遍，构建真正的</a:t>
            </a:r>
            <a:r>
              <a:rPr lang="en-US" altLang="zh-CN" sz="1800" kern="100" dirty="0">
                <a:effectLst/>
                <a:latin typeface="宋体" panose="02010600030101010101" pitchFamily="2" charset="-122"/>
                <a:cs typeface="Times New Roman" panose="02020603050405020304" pitchFamily="18" charset="0"/>
              </a:rPr>
              <a:t>SSA</a:t>
            </a:r>
            <a:r>
              <a:rPr lang="zh-CN" altLang="en-US" sz="1800" kern="100" dirty="0">
                <a:effectLst/>
                <a:latin typeface="宋体" panose="02010600030101010101" pitchFamily="2" charset="-122"/>
                <a:cs typeface="Times New Roman" panose="02020603050405020304" pitchFamily="18" charset="0"/>
              </a:rPr>
              <a:t>，插入</a:t>
            </a:r>
            <a:r>
              <a:rPr lang="en-US" altLang="zh-CN" sz="1800" kern="100" dirty="0">
                <a:effectLst/>
                <a:latin typeface="宋体" panose="02010600030101010101" pitchFamily="2" charset="-122"/>
                <a:cs typeface="Times New Roman" panose="02020603050405020304" pitchFamily="18" charset="0"/>
              </a:rPr>
              <a:t>Phi</a:t>
            </a:r>
            <a:r>
              <a:rPr lang="zh-CN" altLang="en-US" sz="1800" kern="100" dirty="0">
                <a:effectLst/>
                <a:latin typeface="宋体" panose="02010600030101010101" pitchFamily="2" charset="-122"/>
                <a:cs typeface="Times New Roman" panose="02020603050405020304" pitchFamily="18" charset="0"/>
              </a:rPr>
              <a:t>结点，随即基于</a:t>
            </a:r>
            <a:r>
              <a:rPr lang="en-US" altLang="zh-CN" sz="1800" kern="100" dirty="0">
                <a:effectLst/>
                <a:latin typeface="宋体" panose="02010600030101010101" pitchFamily="2" charset="-122"/>
                <a:cs typeface="Times New Roman" panose="02020603050405020304" pitchFamily="18" charset="0"/>
              </a:rPr>
              <a:t>SSA</a:t>
            </a:r>
            <a:r>
              <a:rPr lang="zh-CN" altLang="en-US" sz="1800" kern="100" dirty="0">
                <a:effectLst/>
                <a:latin typeface="宋体" panose="02010600030101010101" pitchFamily="2" charset="-122"/>
                <a:cs typeface="Times New Roman" panose="02020603050405020304" pitchFamily="18" charset="0"/>
              </a:rPr>
              <a:t>运行各种分析遍和转化遍，获取优化后的 </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。优化之后的</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通过</a:t>
            </a:r>
            <a:r>
              <a:rPr lang="en-US" altLang="zh-CN" sz="1800" kern="100" dirty="0">
                <a:effectLst/>
                <a:latin typeface="宋体" panose="02010600030101010101" pitchFamily="2" charset="-122"/>
                <a:cs typeface="Times New Roman" panose="02020603050405020304" pitchFamily="18" charset="0"/>
              </a:rPr>
              <a:t>Lowering</a:t>
            </a:r>
            <a:r>
              <a:rPr lang="zh-CN" altLang="en-US" sz="1800" kern="100" dirty="0">
                <a:effectLst/>
                <a:latin typeface="宋体" panose="02010600030101010101" pitchFamily="2" charset="-122"/>
                <a:cs typeface="Times New Roman" panose="02020603050405020304" pitchFamily="18" charset="0"/>
              </a:rPr>
              <a:t>模块先辈转化为</a:t>
            </a:r>
            <a:r>
              <a:rPr lang="en-US" altLang="zh-CN" sz="1800" kern="100" dirty="0">
                <a:effectLst/>
                <a:latin typeface="宋体" panose="02010600030101010101" pitchFamily="2" charset="-122"/>
                <a:cs typeface="Times New Roman" panose="02020603050405020304" pitchFamily="18" charset="0"/>
              </a:rPr>
              <a:t>MIR</a:t>
            </a:r>
            <a:r>
              <a:rPr lang="zh-CN" altLang="en-US" sz="1800" kern="100" dirty="0">
                <a:effectLst/>
                <a:latin typeface="宋体" panose="02010600030101010101" pitchFamily="2" charset="-122"/>
                <a:cs typeface="Times New Roman" panose="02020603050405020304" pitchFamily="18" charset="0"/>
              </a:rPr>
              <a:t>，也就是体系结构无关的</a:t>
            </a:r>
            <a:r>
              <a:rPr lang="en-US" altLang="zh-CN" sz="1800" kern="100" dirty="0">
                <a:effectLst/>
                <a:latin typeface="宋体" panose="02010600030101010101" pitchFamily="2" charset="-122"/>
                <a:cs typeface="Times New Roman" panose="02020603050405020304" pitchFamily="18" charset="0"/>
              </a:rPr>
              <a:t>IR</a:t>
            </a:r>
            <a:r>
              <a:rPr lang="zh-CN" altLang="en-US" sz="1800" kern="100" dirty="0">
                <a:effectLst/>
                <a:latin typeface="宋体" panose="02010600030101010101" pitchFamily="2" charset="-122"/>
                <a:cs typeface="Times New Roman" panose="02020603050405020304" pitchFamily="18" charset="0"/>
              </a:rPr>
              <a:t>，然后进入</a:t>
            </a:r>
            <a:r>
              <a:rPr lang="en-US" altLang="zh-CN" sz="1800" kern="100" dirty="0" err="1">
                <a:effectLst/>
                <a:latin typeface="宋体" panose="02010600030101010101" pitchFamily="2" charset="-122"/>
                <a:cs typeface="Times New Roman" panose="02020603050405020304" pitchFamily="18" charset="0"/>
              </a:rPr>
              <a:t>CodeGen</a:t>
            </a:r>
            <a:r>
              <a:rPr lang="zh-CN" altLang="en-US" sz="1800" kern="100" dirty="0">
                <a:effectLst/>
                <a:latin typeface="宋体" panose="02010600030101010101" pitchFamily="2" charset="-122"/>
                <a:cs typeface="Times New Roman" panose="02020603050405020304" pitchFamily="18" charset="0"/>
              </a:rPr>
              <a:t>模块，依次执行指令选择、指令调度、图着色寄存器分配、栈分配。而窥孔优化则是穿插在后端各处择机执行。最后输出</a:t>
            </a:r>
            <a:r>
              <a:rPr lang="en-US" altLang="zh-CN" sz="1800" kern="100" dirty="0">
                <a:effectLst/>
                <a:latin typeface="宋体" panose="02010600030101010101" pitchFamily="2" charset="-122"/>
                <a:cs typeface="Times New Roman" panose="02020603050405020304" pitchFamily="18" charset="0"/>
              </a:rPr>
              <a:t>RISCV</a:t>
            </a:r>
            <a:r>
              <a:rPr lang="zh-CN" altLang="en-US" sz="1800" kern="100" dirty="0">
                <a:effectLst/>
                <a:latin typeface="宋体" panose="02010600030101010101" pitchFamily="2" charset="-122"/>
                <a:cs typeface="Times New Roman" panose="02020603050405020304" pitchFamily="18" charset="0"/>
              </a:rPr>
              <a:t>的汇编代码。</a:t>
            </a:r>
            <a:endParaRPr lang="zh-CN" altLang="en-US" dirty="0"/>
          </a:p>
        </p:txBody>
      </p:sp>
      <p:sp>
        <p:nvSpPr>
          <p:cNvPr id="4" name="灯片编号占位符 3">
            <a:extLst>
              <a:ext uri="{FF2B5EF4-FFF2-40B4-BE49-F238E27FC236}">
                <a16:creationId xmlns:a16="http://schemas.microsoft.com/office/drawing/2014/main" id="{608C1B09-12EA-3C7B-6AC0-D2B029A3081D}"/>
              </a:ext>
            </a:extLst>
          </p:cNvPr>
          <p:cNvSpPr>
            <a:spLocks noGrp="1"/>
          </p:cNvSpPr>
          <p:nvPr>
            <p:ph type="sldNum" sz="quarter" idx="5"/>
          </p:nvPr>
        </p:nvSpPr>
        <p:spPr/>
        <p:txBody>
          <a:bodyPr/>
          <a:lstStyle/>
          <a:p>
            <a:fld id="{27EB0676-7F4F-4D3C-9084-1523E1B94A8C}" type="slidenum">
              <a:rPr lang="zh-CN" altLang="en-US" smtClean="0"/>
              <a:t>9</a:t>
            </a:fld>
            <a:endParaRPr lang="zh-CN" altLang="en-US"/>
          </a:p>
        </p:txBody>
      </p:sp>
    </p:spTree>
    <p:extLst>
      <p:ext uri="{BB962C8B-B14F-4D97-AF65-F5344CB8AC3E}">
        <p14:creationId xmlns:p14="http://schemas.microsoft.com/office/powerpoint/2010/main" val="502472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无图使用）">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标题 1"/>
          <p:cNvSpPr>
            <a:spLocks noGrp="1"/>
          </p:cNvSpPr>
          <p:nvPr>
            <p:ph type="ctrTitle" hasCustomPrompt="1"/>
          </p:nvPr>
        </p:nvSpPr>
        <p:spPr>
          <a:xfrm>
            <a:off x="531273" y="1514898"/>
            <a:ext cx="7224995" cy="712054"/>
          </a:xfrm>
        </p:spPr>
        <p:txBody>
          <a:bodyPr anchor="b">
            <a:noAutofit/>
          </a:bodyPr>
          <a:lstStyle>
            <a:lvl1pPr algn="l">
              <a:defRPr sz="4600" b="1">
                <a:solidFill>
                  <a:schemeClr val="bg1"/>
                </a:solidFill>
                <a:latin typeface="微软雅黑" panose="020B0503020204020204" pitchFamily="34" charset="-122"/>
                <a:ea typeface="微软雅黑" panose="020B0503020204020204" pitchFamily="34" charset="-122"/>
              </a:defRPr>
            </a:lvl1pPr>
          </a:lstStyle>
          <a:p>
            <a:r>
              <a:rPr lang="zh-CN" altLang="en-US" dirty="0"/>
              <a:t>国防科技大学幻灯片标题</a:t>
            </a:r>
          </a:p>
        </p:txBody>
      </p:sp>
      <p:sp>
        <p:nvSpPr>
          <p:cNvPr id="11" name="副标题 2"/>
          <p:cNvSpPr>
            <a:spLocks noGrp="1"/>
          </p:cNvSpPr>
          <p:nvPr>
            <p:ph type="subTitle" idx="1" hasCustomPrompt="1"/>
          </p:nvPr>
        </p:nvSpPr>
        <p:spPr>
          <a:xfrm>
            <a:off x="531273" y="2437016"/>
            <a:ext cx="4049089" cy="577458"/>
          </a:xfrm>
        </p:spPr>
        <p:txBody>
          <a:bodyPr>
            <a:normAutofit/>
          </a:bodyPr>
          <a:lstStyle>
            <a:lvl1pPr marL="0" indent="0" algn="l">
              <a:buNone/>
              <a:defRPr sz="33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副标题编辑区域位置</a:t>
            </a:r>
          </a:p>
        </p:txBody>
      </p:sp>
      <p:sp>
        <p:nvSpPr>
          <p:cNvPr id="12" name="文本占位符 10"/>
          <p:cNvSpPr>
            <a:spLocks noGrp="1"/>
          </p:cNvSpPr>
          <p:nvPr>
            <p:ph type="body" sz="quarter" idx="10" hasCustomPrompt="1"/>
          </p:nvPr>
        </p:nvSpPr>
        <p:spPr>
          <a:xfrm>
            <a:off x="531273" y="5953479"/>
            <a:ext cx="2187632" cy="308529"/>
          </a:xfrm>
        </p:spPr>
        <p:txBody>
          <a:bodyPr>
            <a:normAutofit/>
          </a:bodyPr>
          <a:lstStyle>
            <a:lvl1pPr marL="0" indent="0">
              <a:buNone/>
              <a:defRPr sz="150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首页（有图使用）">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12" name="图片占位符 11"/>
          <p:cNvSpPr>
            <a:spLocks noGrp="1"/>
          </p:cNvSpPr>
          <p:nvPr>
            <p:ph type="pic" sz="quarter" idx="10"/>
          </p:nvPr>
        </p:nvSpPr>
        <p:spPr>
          <a:xfrm>
            <a:off x="0" y="677332"/>
            <a:ext cx="12192000" cy="4143023"/>
          </a:xfrm>
        </p:spPr>
        <p:txBody>
          <a:bodyPr/>
          <a:lstStyle/>
          <a:p>
            <a:endParaRPr lang="zh-CN" altLang="en-US" dirty="0"/>
          </a:p>
        </p:txBody>
      </p:sp>
      <p:sp>
        <p:nvSpPr>
          <p:cNvPr id="9" name="标题 1"/>
          <p:cNvSpPr>
            <a:spLocks noGrp="1"/>
          </p:cNvSpPr>
          <p:nvPr>
            <p:ph type="ctrTitle" hasCustomPrompt="1"/>
          </p:nvPr>
        </p:nvSpPr>
        <p:spPr>
          <a:xfrm>
            <a:off x="547602" y="5201096"/>
            <a:ext cx="5706242" cy="712054"/>
          </a:xfrm>
        </p:spPr>
        <p:txBody>
          <a:bodyPr anchor="b">
            <a:noAutofit/>
          </a:bodyPr>
          <a:lstStyle>
            <a:lvl1pPr algn="l">
              <a:defRPr sz="3800" b="1">
                <a:solidFill>
                  <a:schemeClr val="bg1"/>
                </a:solidFill>
                <a:latin typeface="微软雅黑" panose="020B0503020204020204" pitchFamily="34" charset="-122"/>
                <a:ea typeface="微软雅黑" panose="020B0503020204020204" pitchFamily="34" charset="-122"/>
              </a:defRPr>
            </a:lvl1pPr>
          </a:lstStyle>
          <a:p>
            <a:r>
              <a:rPr lang="zh-CN" altLang="en-US" dirty="0"/>
              <a:t>国防科技大学幻灯片标题</a:t>
            </a:r>
          </a:p>
        </p:txBody>
      </p:sp>
      <p:sp>
        <p:nvSpPr>
          <p:cNvPr id="11" name="副标题 2"/>
          <p:cNvSpPr>
            <a:spLocks noGrp="1"/>
          </p:cNvSpPr>
          <p:nvPr>
            <p:ph type="subTitle" idx="1" hasCustomPrompt="1"/>
          </p:nvPr>
        </p:nvSpPr>
        <p:spPr>
          <a:xfrm>
            <a:off x="547602" y="5968726"/>
            <a:ext cx="3477391" cy="513718"/>
          </a:xfrm>
        </p:spPr>
        <p:txBody>
          <a:bodyPr>
            <a:normAutofit/>
          </a:bodyPr>
          <a:lstStyle>
            <a:lvl1pPr marL="0" indent="0" algn="l">
              <a:buNone/>
              <a:defRPr sz="28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副标题编辑区域位置</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文本占位符 10"/>
          <p:cNvSpPr>
            <a:spLocks noGrp="1"/>
          </p:cNvSpPr>
          <p:nvPr>
            <p:ph type="body" sz="quarter" idx="10" hasCustomPrompt="1"/>
          </p:nvPr>
        </p:nvSpPr>
        <p:spPr>
          <a:xfrm>
            <a:off x="539296" y="360363"/>
            <a:ext cx="4130675" cy="706214"/>
          </a:xfrm>
        </p:spPr>
        <p:txBody>
          <a:bodyPr>
            <a:normAutofit/>
          </a:bodyPr>
          <a:lstStyle>
            <a:lvl1pPr marL="0" indent="0">
              <a:buNone/>
              <a:defRPr sz="3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目录 </a:t>
            </a:r>
            <a:r>
              <a:rPr lang="en-US" altLang="zh-CN" dirty="0"/>
              <a:t>CONTENTS</a:t>
            </a:r>
            <a:endParaRPr lang="zh-CN" altLang="en-US" dirty="0"/>
          </a:p>
        </p:txBody>
      </p:sp>
      <p:sp>
        <p:nvSpPr>
          <p:cNvPr id="9" name="文本占位符 14"/>
          <p:cNvSpPr>
            <a:spLocks noGrp="1"/>
          </p:cNvSpPr>
          <p:nvPr>
            <p:ph type="body" sz="quarter" idx="11" hasCustomPrompt="1"/>
          </p:nvPr>
        </p:nvSpPr>
        <p:spPr>
          <a:xfrm>
            <a:off x="539296"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10" name="文本占位符 16"/>
          <p:cNvSpPr>
            <a:spLocks noGrp="1"/>
          </p:cNvSpPr>
          <p:nvPr>
            <p:ph type="body" sz="quarter" idx="12" hasCustomPrompt="1"/>
          </p:nvPr>
        </p:nvSpPr>
        <p:spPr>
          <a:xfrm>
            <a:off x="539296" y="3590125"/>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p>
        </p:txBody>
      </p:sp>
      <p:sp>
        <p:nvSpPr>
          <p:cNvPr id="11" name="文本占位符 18"/>
          <p:cNvSpPr>
            <a:spLocks noGrp="1"/>
          </p:cNvSpPr>
          <p:nvPr>
            <p:ph type="body" sz="quarter" idx="13" hasCustomPrompt="1"/>
          </p:nvPr>
        </p:nvSpPr>
        <p:spPr>
          <a:xfrm>
            <a:off x="539296" y="3954959"/>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1-01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1-02</a:t>
            </a:r>
            <a:endParaRPr lang="zh-CN" altLang="en-US" dirty="0"/>
          </a:p>
          <a:p>
            <a:pPr lvl="0"/>
            <a:endParaRPr lang="zh-CN" altLang="en-US" dirty="0"/>
          </a:p>
        </p:txBody>
      </p:sp>
      <p:sp>
        <p:nvSpPr>
          <p:cNvPr id="21" name="文本占位符 14"/>
          <p:cNvSpPr>
            <a:spLocks noGrp="1"/>
          </p:cNvSpPr>
          <p:nvPr>
            <p:ph type="body" sz="quarter" idx="14" hasCustomPrompt="1"/>
          </p:nvPr>
        </p:nvSpPr>
        <p:spPr>
          <a:xfrm>
            <a:off x="3492046"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02</a:t>
            </a:r>
            <a:endParaRPr lang="zh-CN" altLang="en-US" dirty="0"/>
          </a:p>
        </p:txBody>
      </p:sp>
      <p:sp>
        <p:nvSpPr>
          <p:cNvPr id="22" name="文本占位符 16"/>
          <p:cNvSpPr>
            <a:spLocks noGrp="1"/>
          </p:cNvSpPr>
          <p:nvPr>
            <p:ph type="body" sz="quarter" idx="15" hasCustomPrompt="1"/>
          </p:nvPr>
        </p:nvSpPr>
        <p:spPr>
          <a:xfrm>
            <a:off x="3492046" y="3590125"/>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p>
        </p:txBody>
      </p:sp>
      <p:sp>
        <p:nvSpPr>
          <p:cNvPr id="23" name="文本占位符 18"/>
          <p:cNvSpPr>
            <a:spLocks noGrp="1"/>
          </p:cNvSpPr>
          <p:nvPr>
            <p:ph type="body" sz="quarter" idx="16" hasCustomPrompt="1"/>
          </p:nvPr>
        </p:nvSpPr>
        <p:spPr>
          <a:xfrm>
            <a:off x="3492046" y="3954959"/>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2-01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2-02</a:t>
            </a:r>
            <a:endParaRPr lang="zh-CN" altLang="en-US" dirty="0"/>
          </a:p>
          <a:p>
            <a:pPr lvl="0"/>
            <a:endParaRPr lang="zh-CN" altLang="en-US" dirty="0"/>
          </a:p>
        </p:txBody>
      </p:sp>
      <p:sp>
        <p:nvSpPr>
          <p:cNvPr id="24" name="文本占位符 14"/>
          <p:cNvSpPr>
            <a:spLocks noGrp="1"/>
          </p:cNvSpPr>
          <p:nvPr>
            <p:ph type="body" sz="quarter" idx="17" hasCustomPrompt="1"/>
          </p:nvPr>
        </p:nvSpPr>
        <p:spPr>
          <a:xfrm>
            <a:off x="6444796"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sp>
        <p:nvSpPr>
          <p:cNvPr id="25" name="文本占位符 16"/>
          <p:cNvSpPr>
            <a:spLocks noGrp="1"/>
          </p:cNvSpPr>
          <p:nvPr>
            <p:ph type="body" sz="quarter" idx="18" hasCustomPrompt="1"/>
          </p:nvPr>
        </p:nvSpPr>
        <p:spPr>
          <a:xfrm>
            <a:off x="6444796" y="3590125"/>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p>
        </p:txBody>
      </p:sp>
      <p:sp>
        <p:nvSpPr>
          <p:cNvPr id="26" name="文本占位符 18"/>
          <p:cNvSpPr>
            <a:spLocks noGrp="1"/>
          </p:cNvSpPr>
          <p:nvPr>
            <p:ph type="body" sz="quarter" idx="19" hasCustomPrompt="1"/>
          </p:nvPr>
        </p:nvSpPr>
        <p:spPr>
          <a:xfrm>
            <a:off x="6444796" y="3954959"/>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3-01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3-02</a:t>
            </a:r>
            <a:endParaRPr lang="zh-CN" altLang="en-US" dirty="0"/>
          </a:p>
          <a:p>
            <a:pPr lvl="0"/>
            <a:endParaRPr lang="zh-CN" altLang="en-US" dirty="0"/>
          </a:p>
        </p:txBody>
      </p:sp>
      <p:sp>
        <p:nvSpPr>
          <p:cNvPr id="27" name="文本占位符 14"/>
          <p:cNvSpPr>
            <a:spLocks noGrp="1"/>
          </p:cNvSpPr>
          <p:nvPr>
            <p:ph type="body" sz="quarter" idx="20" hasCustomPrompt="1"/>
          </p:nvPr>
        </p:nvSpPr>
        <p:spPr>
          <a:xfrm>
            <a:off x="9397546"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04</a:t>
            </a:r>
            <a:endParaRPr lang="zh-CN" altLang="en-US" dirty="0"/>
          </a:p>
        </p:txBody>
      </p:sp>
      <p:sp>
        <p:nvSpPr>
          <p:cNvPr id="28" name="文本占位符 16"/>
          <p:cNvSpPr>
            <a:spLocks noGrp="1"/>
          </p:cNvSpPr>
          <p:nvPr>
            <p:ph type="body" sz="quarter" idx="21" hasCustomPrompt="1"/>
          </p:nvPr>
        </p:nvSpPr>
        <p:spPr>
          <a:xfrm>
            <a:off x="9397546" y="3590125"/>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p>
        </p:txBody>
      </p:sp>
      <p:sp>
        <p:nvSpPr>
          <p:cNvPr id="29" name="文本占位符 18"/>
          <p:cNvSpPr>
            <a:spLocks noGrp="1"/>
          </p:cNvSpPr>
          <p:nvPr>
            <p:ph type="body" sz="quarter" idx="22" hasCustomPrompt="1"/>
          </p:nvPr>
        </p:nvSpPr>
        <p:spPr>
          <a:xfrm>
            <a:off x="9397546" y="3954959"/>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4-01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4-02</a:t>
            </a:r>
            <a:endParaRPr lang="zh-CN" altLang="en-US" dirty="0"/>
          </a:p>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1"/>
          <p:cNvSpPr>
            <a:spLocks noGrp="1"/>
          </p:cNvSpPr>
          <p:nvPr>
            <p:ph type="ctrTitle" hasCustomPrompt="1"/>
          </p:nvPr>
        </p:nvSpPr>
        <p:spPr>
          <a:xfrm>
            <a:off x="522911" y="3148369"/>
            <a:ext cx="4555274" cy="712054"/>
          </a:xfrm>
        </p:spPr>
        <p:txBody>
          <a:bodyPr anchor="b">
            <a:noAutofit/>
          </a:bodyPr>
          <a:lstStyle>
            <a:lvl1pPr algn="l">
              <a:defRPr sz="3800" b="1">
                <a:solidFill>
                  <a:schemeClr val="bg1"/>
                </a:solidFill>
                <a:latin typeface="微软雅黑" panose="020B0503020204020204" pitchFamily="34" charset="-122"/>
                <a:ea typeface="微软雅黑" panose="020B0503020204020204" pitchFamily="34" charset="-122"/>
              </a:defRPr>
            </a:lvl1pPr>
          </a:lstStyle>
          <a:p>
            <a:r>
              <a:rPr lang="zh-CN" altLang="en-US" dirty="0"/>
              <a:t>大标题编辑区域位置</a:t>
            </a:r>
          </a:p>
        </p:txBody>
      </p:sp>
      <p:sp>
        <p:nvSpPr>
          <p:cNvPr id="7" name="副标题 2"/>
          <p:cNvSpPr>
            <a:spLocks noGrp="1"/>
          </p:cNvSpPr>
          <p:nvPr>
            <p:ph type="subTitle" idx="1" hasCustomPrompt="1"/>
          </p:nvPr>
        </p:nvSpPr>
        <p:spPr>
          <a:xfrm>
            <a:off x="522911" y="3877375"/>
            <a:ext cx="4049089" cy="664469"/>
          </a:xfrm>
        </p:spPr>
        <p:txBody>
          <a:bodyPr>
            <a:normAutofit/>
          </a:bodyPr>
          <a:lstStyle>
            <a:lvl1pPr marL="0" indent="0" algn="l">
              <a:buNone/>
              <a:defRPr sz="27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副标题编辑区域位置</a:t>
            </a:r>
          </a:p>
        </p:txBody>
      </p:sp>
      <p:sp>
        <p:nvSpPr>
          <p:cNvPr id="9" name="文本占位符 10"/>
          <p:cNvSpPr>
            <a:spLocks noGrp="1"/>
          </p:cNvSpPr>
          <p:nvPr>
            <p:ph type="body" sz="quarter" idx="10" hasCustomPrompt="1"/>
          </p:nvPr>
        </p:nvSpPr>
        <p:spPr>
          <a:xfrm>
            <a:off x="522911" y="2190683"/>
            <a:ext cx="3314247" cy="699474"/>
          </a:xfrm>
        </p:spPr>
        <p:txBody>
          <a:bodyPr>
            <a:noAutofit/>
          </a:bodyPr>
          <a:lstStyle>
            <a:lvl1pPr marL="0" indent="0">
              <a:buNone/>
              <a:defRPr sz="4800" b="1">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01</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单图）">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图片占位符 9"/>
          <p:cNvSpPr>
            <a:spLocks noGrp="1"/>
          </p:cNvSpPr>
          <p:nvPr>
            <p:ph type="pic" sz="quarter" idx="10"/>
          </p:nvPr>
        </p:nvSpPr>
        <p:spPr>
          <a:xfrm>
            <a:off x="0" y="0"/>
            <a:ext cx="12192000" cy="3976007"/>
          </a:xfrm>
        </p:spPr>
        <p:txBody>
          <a:bodyPr/>
          <a:lstStyle/>
          <a:p>
            <a:endParaRPr lang="zh-CN" altLang="en-US"/>
          </a:p>
        </p:txBody>
      </p:sp>
      <p:sp>
        <p:nvSpPr>
          <p:cNvPr id="11" name="文本占位符 13"/>
          <p:cNvSpPr>
            <a:spLocks noGrp="1"/>
          </p:cNvSpPr>
          <p:nvPr>
            <p:ph type="body" sz="quarter" idx="11" hasCustomPrompt="1"/>
          </p:nvPr>
        </p:nvSpPr>
        <p:spPr>
          <a:xfrm>
            <a:off x="278355" y="4401606"/>
            <a:ext cx="2632236" cy="835414"/>
          </a:xfrm>
        </p:spPr>
        <p:txBody>
          <a:bodyPr/>
          <a:lstStyle>
            <a:lvl1pPr marL="0" indent="0">
              <a:lnSpc>
                <a:spcPts val="2500"/>
              </a:lnSpc>
              <a:buNone/>
              <a:defRPr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大标题编辑</a:t>
            </a:r>
            <a:endParaRPr lang="en-US" altLang="zh-CN" dirty="0"/>
          </a:p>
          <a:p>
            <a:pPr lvl="0"/>
            <a:r>
              <a:rPr lang="zh-CN" altLang="en-US" dirty="0"/>
              <a:t>区域位置</a:t>
            </a:r>
          </a:p>
        </p:txBody>
      </p:sp>
      <p:sp>
        <p:nvSpPr>
          <p:cNvPr id="12" name="文本占位符 15"/>
          <p:cNvSpPr>
            <a:spLocks noGrp="1"/>
          </p:cNvSpPr>
          <p:nvPr>
            <p:ph type="body" sz="quarter" idx="12" hasCustomPrompt="1"/>
          </p:nvPr>
        </p:nvSpPr>
        <p:spPr>
          <a:xfrm>
            <a:off x="278355" y="5277290"/>
            <a:ext cx="2881224" cy="361008"/>
          </a:xfrm>
        </p:spPr>
        <p:txBody>
          <a:bodyPr>
            <a:normAutofit/>
          </a:bodyPr>
          <a:lstStyle>
            <a:lvl1pPr marL="0" indent="0">
              <a:buNone/>
              <a:defRPr sz="1900">
                <a:solidFill>
                  <a:srgbClr val="3D3D3D"/>
                </a:solidFill>
                <a:latin typeface="微软雅黑" panose="020B0503020204020204" pitchFamily="34" charset="-122"/>
                <a:ea typeface="微软雅黑" panose="020B0503020204020204" pitchFamily="34" charset="-122"/>
              </a:defRPr>
            </a:lvl1pPr>
          </a:lstStyle>
          <a:p>
            <a:pPr lvl="0"/>
            <a:r>
              <a:rPr lang="zh-CN" altLang="en-US" dirty="0"/>
              <a:t>正文副标题标题文字区域</a:t>
            </a:r>
          </a:p>
        </p:txBody>
      </p:sp>
      <p:sp>
        <p:nvSpPr>
          <p:cNvPr id="13" name="文本占位符 17"/>
          <p:cNvSpPr>
            <a:spLocks noGrp="1"/>
          </p:cNvSpPr>
          <p:nvPr>
            <p:ph type="body" sz="quarter" idx="13" hasCustomPrompt="1"/>
          </p:nvPr>
        </p:nvSpPr>
        <p:spPr>
          <a:xfrm>
            <a:off x="3714155" y="4352287"/>
            <a:ext cx="3659233" cy="1983014"/>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4" name="文本占位符 17"/>
          <p:cNvSpPr>
            <a:spLocks noGrp="1"/>
          </p:cNvSpPr>
          <p:nvPr>
            <p:ph type="body" sz="quarter" idx="14" hasCustomPrompt="1"/>
          </p:nvPr>
        </p:nvSpPr>
        <p:spPr>
          <a:xfrm>
            <a:off x="7770444" y="4352287"/>
            <a:ext cx="3617992" cy="1983014"/>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5" name="文本占位符 23"/>
          <p:cNvSpPr>
            <a:spLocks noGrp="1"/>
          </p:cNvSpPr>
          <p:nvPr>
            <p:ph type="body" sz="quarter" idx="15"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多图）">
    <p:spTree>
      <p:nvGrpSpPr>
        <p:cNvPr id="1" name=""/>
        <p:cNvGrpSpPr/>
        <p:nvPr/>
      </p:nvGrpSpPr>
      <p:grpSpPr>
        <a:xfrm>
          <a:off x="0" y="0"/>
          <a:ext cx="0" cy="0"/>
          <a:chOff x="0" y="0"/>
          <a:chExt cx="0" cy="0"/>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文本占位符 23"/>
          <p:cNvSpPr>
            <a:spLocks noGrp="1"/>
          </p:cNvSpPr>
          <p:nvPr>
            <p:ph type="body" sz="quarter" idx="19"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
        <p:nvSpPr>
          <p:cNvPr id="8" name="图片占位符 7"/>
          <p:cNvSpPr>
            <a:spLocks noGrp="1"/>
          </p:cNvSpPr>
          <p:nvPr>
            <p:ph type="pic" sz="quarter" idx="10"/>
          </p:nvPr>
        </p:nvSpPr>
        <p:spPr>
          <a:xfrm>
            <a:off x="359683" y="1828799"/>
            <a:ext cx="3600450" cy="2212975"/>
          </a:xfrm>
        </p:spPr>
        <p:txBody>
          <a:bodyPr/>
          <a:lstStyle/>
          <a:p>
            <a:endParaRPr lang="zh-CN" altLang="en-US" dirty="0"/>
          </a:p>
        </p:txBody>
      </p:sp>
      <p:sp>
        <p:nvSpPr>
          <p:cNvPr id="9" name="图片占位符 7"/>
          <p:cNvSpPr>
            <a:spLocks noGrp="1"/>
          </p:cNvSpPr>
          <p:nvPr>
            <p:ph type="pic" sz="quarter" idx="11"/>
          </p:nvPr>
        </p:nvSpPr>
        <p:spPr>
          <a:xfrm>
            <a:off x="4250985" y="1828798"/>
            <a:ext cx="3600450" cy="2212975"/>
          </a:xfrm>
        </p:spPr>
        <p:txBody>
          <a:bodyPr/>
          <a:lstStyle/>
          <a:p>
            <a:endParaRPr lang="zh-CN" altLang="en-US" dirty="0"/>
          </a:p>
        </p:txBody>
      </p:sp>
      <p:sp>
        <p:nvSpPr>
          <p:cNvPr id="10" name="图片占位符 7"/>
          <p:cNvSpPr>
            <a:spLocks noGrp="1"/>
          </p:cNvSpPr>
          <p:nvPr>
            <p:ph type="pic" sz="quarter" idx="12"/>
          </p:nvPr>
        </p:nvSpPr>
        <p:spPr>
          <a:xfrm>
            <a:off x="8142287" y="1828797"/>
            <a:ext cx="3600450" cy="2212975"/>
          </a:xfrm>
        </p:spPr>
        <p:txBody>
          <a:bodyPr/>
          <a:lstStyle/>
          <a:p>
            <a:endParaRPr lang="zh-CN" altLang="en-US" dirty="0"/>
          </a:p>
        </p:txBody>
      </p:sp>
      <p:sp>
        <p:nvSpPr>
          <p:cNvPr id="11" name="标题 1"/>
          <p:cNvSpPr>
            <a:spLocks noGrp="1"/>
          </p:cNvSpPr>
          <p:nvPr>
            <p:ph type="ctrTitle" hasCustomPrompt="1"/>
          </p:nvPr>
        </p:nvSpPr>
        <p:spPr>
          <a:xfrm>
            <a:off x="359683" y="408212"/>
            <a:ext cx="3690030" cy="506187"/>
          </a:xfrm>
        </p:spPr>
        <p:txBody>
          <a:bodyPr anchor="b">
            <a:noAutofit/>
          </a:bodyPr>
          <a:lstStyle>
            <a:lvl1pPr algn="l">
              <a:defRPr sz="2800" b="1">
                <a:solidFill>
                  <a:srgbClr val="025845"/>
                </a:solidFill>
                <a:latin typeface="微软雅黑" panose="020B0503020204020204" pitchFamily="34" charset="-122"/>
                <a:ea typeface="微软雅黑" panose="020B0503020204020204" pitchFamily="34" charset="-122"/>
              </a:defRPr>
            </a:lvl1pPr>
          </a:lstStyle>
          <a:p>
            <a:r>
              <a:rPr lang="zh-CN" altLang="en-US" dirty="0"/>
              <a:t>正文标题文字区域</a:t>
            </a:r>
          </a:p>
        </p:txBody>
      </p:sp>
      <p:sp>
        <p:nvSpPr>
          <p:cNvPr id="12" name="副标题 2"/>
          <p:cNvSpPr>
            <a:spLocks noGrp="1"/>
          </p:cNvSpPr>
          <p:nvPr>
            <p:ph type="subTitle" idx="1" hasCustomPrompt="1"/>
          </p:nvPr>
        </p:nvSpPr>
        <p:spPr>
          <a:xfrm>
            <a:off x="359683" y="938890"/>
            <a:ext cx="3285755" cy="383721"/>
          </a:xfrm>
        </p:spPr>
        <p:txBody>
          <a:bodyPr>
            <a:normAutofit/>
          </a:bodyPr>
          <a:lstStyle>
            <a:lvl1pPr marL="0" indent="0" algn="l">
              <a:buNone/>
              <a:defRPr sz="1800">
                <a:solidFill>
                  <a:srgbClr val="34343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正文副标题标题文字区域</a:t>
            </a:r>
          </a:p>
        </p:txBody>
      </p:sp>
      <p:sp>
        <p:nvSpPr>
          <p:cNvPr id="16" name="文本占位符 15"/>
          <p:cNvSpPr>
            <a:spLocks noGrp="1"/>
          </p:cNvSpPr>
          <p:nvPr>
            <p:ph type="body" sz="quarter" idx="13" hasCustomPrompt="1"/>
          </p:nvPr>
        </p:nvSpPr>
        <p:spPr>
          <a:xfrm>
            <a:off x="359683" y="4344082"/>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7" name="文本占位符 17"/>
          <p:cNvSpPr>
            <a:spLocks noGrp="1"/>
          </p:cNvSpPr>
          <p:nvPr>
            <p:ph type="body" sz="quarter" idx="14" hasCustomPrompt="1"/>
          </p:nvPr>
        </p:nvSpPr>
        <p:spPr>
          <a:xfrm>
            <a:off x="359683" y="4752296"/>
            <a:ext cx="3380490"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8" name="文本占位符 15"/>
          <p:cNvSpPr>
            <a:spLocks noGrp="1"/>
          </p:cNvSpPr>
          <p:nvPr>
            <p:ph type="body" sz="quarter" idx="15" hasCustomPrompt="1"/>
          </p:nvPr>
        </p:nvSpPr>
        <p:spPr>
          <a:xfrm>
            <a:off x="4250985" y="4360521"/>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9" name="文本占位符 17"/>
          <p:cNvSpPr>
            <a:spLocks noGrp="1"/>
          </p:cNvSpPr>
          <p:nvPr>
            <p:ph type="body" sz="quarter" idx="16" hasCustomPrompt="1"/>
          </p:nvPr>
        </p:nvSpPr>
        <p:spPr>
          <a:xfrm>
            <a:off x="4250985" y="4768735"/>
            <a:ext cx="3380490"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20" name="文本占位符 15"/>
          <p:cNvSpPr>
            <a:spLocks noGrp="1"/>
          </p:cNvSpPr>
          <p:nvPr>
            <p:ph type="body" sz="quarter" idx="17" hasCustomPrompt="1"/>
          </p:nvPr>
        </p:nvSpPr>
        <p:spPr>
          <a:xfrm>
            <a:off x="8142287" y="4360521"/>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21" name="文本占位符 17"/>
          <p:cNvSpPr>
            <a:spLocks noGrp="1"/>
          </p:cNvSpPr>
          <p:nvPr>
            <p:ph type="body" sz="quarter" idx="18" hasCustomPrompt="1"/>
          </p:nvPr>
        </p:nvSpPr>
        <p:spPr>
          <a:xfrm>
            <a:off x="8142287" y="4768735"/>
            <a:ext cx="3380490"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图表）">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标题 1"/>
          <p:cNvSpPr>
            <a:spLocks noGrp="1"/>
          </p:cNvSpPr>
          <p:nvPr>
            <p:ph type="ctrTitle" hasCustomPrompt="1"/>
          </p:nvPr>
        </p:nvSpPr>
        <p:spPr>
          <a:xfrm>
            <a:off x="359683" y="408212"/>
            <a:ext cx="3690030" cy="506187"/>
          </a:xfrm>
        </p:spPr>
        <p:txBody>
          <a:bodyPr anchor="b">
            <a:noAutofit/>
          </a:bodyPr>
          <a:lstStyle>
            <a:lvl1pPr algn="l">
              <a:defRPr sz="2800" b="1">
                <a:solidFill>
                  <a:srgbClr val="025845"/>
                </a:solidFill>
                <a:latin typeface="微软雅黑" panose="020B0503020204020204" pitchFamily="34" charset="-122"/>
                <a:ea typeface="微软雅黑" panose="020B0503020204020204" pitchFamily="34" charset="-122"/>
              </a:defRPr>
            </a:lvl1pPr>
          </a:lstStyle>
          <a:p>
            <a:r>
              <a:rPr lang="zh-CN" altLang="en-US" dirty="0"/>
              <a:t>正文标题文字区域</a:t>
            </a:r>
          </a:p>
        </p:txBody>
      </p:sp>
      <p:sp>
        <p:nvSpPr>
          <p:cNvPr id="8" name="副标题 2"/>
          <p:cNvSpPr>
            <a:spLocks noGrp="1"/>
          </p:cNvSpPr>
          <p:nvPr>
            <p:ph type="subTitle" idx="1" hasCustomPrompt="1"/>
          </p:nvPr>
        </p:nvSpPr>
        <p:spPr>
          <a:xfrm>
            <a:off x="359683" y="938890"/>
            <a:ext cx="3285755" cy="383721"/>
          </a:xfrm>
        </p:spPr>
        <p:txBody>
          <a:bodyPr>
            <a:normAutofit/>
          </a:bodyPr>
          <a:lstStyle>
            <a:lvl1pPr marL="0" indent="0" algn="l">
              <a:buNone/>
              <a:defRPr sz="1800">
                <a:solidFill>
                  <a:srgbClr val="34343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正文副标题标题文字区域</a:t>
            </a:r>
          </a:p>
        </p:txBody>
      </p:sp>
      <p:sp>
        <p:nvSpPr>
          <p:cNvPr id="9" name="文本占位符 15"/>
          <p:cNvSpPr>
            <a:spLocks noGrp="1"/>
          </p:cNvSpPr>
          <p:nvPr>
            <p:ph type="body" sz="quarter" idx="13" hasCustomPrompt="1"/>
          </p:nvPr>
        </p:nvSpPr>
        <p:spPr>
          <a:xfrm>
            <a:off x="5837918" y="2402550"/>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0" name="文本占位符 17"/>
          <p:cNvSpPr>
            <a:spLocks noGrp="1"/>
          </p:cNvSpPr>
          <p:nvPr>
            <p:ph type="body" sz="quarter" idx="14" hasCustomPrompt="1"/>
          </p:nvPr>
        </p:nvSpPr>
        <p:spPr>
          <a:xfrm>
            <a:off x="5837918" y="2821102"/>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1" name="文本占位符 15"/>
          <p:cNvSpPr>
            <a:spLocks noGrp="1"/>
          </p:cNvSpPr>
          <p:nvPr>
            <p:ph type="body" sz="quarter" idx="15" hasCustomPrompt="1"/>
          </p:nvPr>
        </p:nvSpPr>
        <p:spPr>
          <a:xfrm>
            <a:off x="5837918" y="4214417"/>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2" name="文本占位符 17"/>
          <p:cNvSpPr>
            <a:spLocks noGrp="1"/>
          </p:cNvSpPr>
          <p:nvPr>
            <p:ph type="body" sz="quarter" idx="16" hasCustomPrompt="1"/>
          </p:nvPr>
        </p:nvSpPr>
        <p:spPr>
          <a:xfrm>
            <a:off x="5837918" y="4632969"/>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4" name="图表占位符 13"/>
          <p:cNvSpPr>
            <a:spLocks noGrp="1"/>
          </p:cNvSpPr>
          <p:nvPr>
            <p:ph type="chart" sz="quarter" idx="17"/>
          </p:nvPr>
        </p:nvSpPr>
        <p:spPr>
          <a:xfrm>
            <a:off x="359683" y="1938338"/>
            <a:ext cx="5033055" cy="3894099"/>
          </a:xfrm>
        </p:spPr>
        <p:txBody>
          <a:bodyPr/>
          <a:lstStyle/>
          <a:p>
            <a:endParaRPr lang="zh-CN" altLang="en-US"/>
          </a:p>
        </p:txBody>
      </p:sp>
      <p:sp>
        <p:nvSpPr>
          <p:cNvPr id="16" name="文本占位符 23"/>
          <p:cNvSpPr>
            <a:spLocks noGrp="1"/>
          </p:cNvSpPr>
          <p:nvPr>
            <p:ph type="body" sz="quarter" idx="19"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无图）">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文本占位符 23"/>
          <p:cNvSpPr>
            <a:spLocks noGrp="1"/>
          </p:cNvSpPr>
          <p:nvPr>
            <p:ph type="body" sz="quarter" idx="21"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
        <p:nvSpPr>
          <p:cNvPr id="7" name="标题 1"/>
          <p:cNvSpPr>
            <a:spLocks noGrp="1"/>
          </p:cNvSpPr>
          <p:nvPr>
            <p:ph type="ctrTitle" hasCustomPrompt="1"/>
          </p:nvPr>
        </p:nvSpPr>
        <p:spPr>
          <a:xfrm>
            <a:off x="359683" y="408212"/>
            <a:ext cx="3690030" cy="506187"/>
          </a:xfrm>
        </p:spPr>
        <p:txBody>
          <a:bodyPr anchor="b">
            <a:noAutofit/>
          </a:bodyPr>
          <a:lstStyle>
            <a:lvl1pPr algn="l">
              <a:defRPr sz="2800" b="1">
                <a:solidFill>
                  <a:srgbClr val="025845"/>
                </a:solidFill>
                <a:latin typeface="微软雅黑" panose="020B0503020204020204" pitchFamily="34" charset="-122"/>
                <a:ea typeface="微软雅黑" panose="020B0503020204020204" pitchFamily="34" charset="-122"/>
              </a:defRPr>
            </a:lvl1pPr>
          </a:lstStyle>
          <a:p>
            <a:r>
              <a:rPr lang="zh-CN" altLang="en-US" dirty="0"/>
              <a:t>正文标题文字区域</a:t>
            </a:r>
          </a:p>
        </p:txBody>
      </p:sp>
      <p:sp>
        <p:nvSpPr>
          <p:cNvPr id="8" name="副标题 2"/>
          <p:cNvSpPr>
            <a:spLocks noGrp="1"/>
          </p:cNvSpPr>
          <p:nvPr>
            <p:ph type="subTitle" idx="1" hasCustomPrompt="1"/>
          </p:nvPr>
        </p:nvSpPr>
        <p:spPr>
          <a:xfrm>
            <a:off x="359683" y="938890"/>
            <a:ext cx="3285755" cy="383721"/>
          </a:xfrm>
        </p:spPr>
        <p:txBody>
          <a:bodyPr>
            <a:normAutofit/>
          </a:bodyPr>
          <a:lstStyle>
            <a:lvl1pPr marL="0" indent="0" algn="l">
              <a:buNone/>
              <a:defRPr sz="1800">
                <a:solidFill>
                  <a:srgbClr val="34343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正文副标题标题文字区域</a:t>
            </a:r>
          </a:p>
        </p:txBody>
      </p:sp>
      <p:sp>
        <p:nvSpPr>
          <p:cNvPr id="9" name="文本占位符 15"/>
          <p:cNvSpPr>
            <a:spLocks noGrp="1"/>
          </p:cNvSpPr>
          <p:nvPr>
            <p:ph type="body" sz="quarter" idx="13" hasCustomPrompt="1"/>
          </p:nvPr>
        </p:nvSpPr>
        <p:spPr>
          <a:xfrm>
            <a:off x="359683" y="2270348"/>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0" name="文本占位符 17"/>
          <p:cNvSpPr>
            <a:spLocks noGrp="1"/>
          </p:cNvSpPr>
          <p:nvPr>
            <p:ph type="body" sz="quarter" idx="14" hasCustomPrompt="1"/>
          </p:nvPr>
        </p:nvSpPr>
        <p:spPr>
          <a:xfrm>
            <a:off x="359683" y="2688900"/>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1" name="文本占位符 15"/>
          <p:cNvSpPr>
            <a:spLocks noGrp="1"/>
          </p:cNvSpPr>
          <p:nvPr>
            <p:ph type="body" sz="quarter" idx="15" hasCustomPrompt="1"/>
          </p:nvPr>
        </p:nvSpPr>
        <p:spPr>
          <a:xfrm>
            <a:off x="6275841" y="2270348"/>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2" name="文本占位符 17"/>
          <p:cNvSpPr>
            <a:spLocks noGrp="1"/>
          </p:cNvSpPr>
          <p:nvPr>
            <p:ph type="body" sz="quarter" idx="16" hasCustomPrompt="1"/>
          </p:nvPr>
        </p:nvSpPr>
        <p:spPr>
          <a:xfrm>
            <a:off x="6275841" y="2688900"/>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3" name="文本占位符 15"/>
          <p:cNvSpPr>
            <a:spLocks noGrp="1"/>
          </p:cNvSpPr>
          <p:nvPr>
            <p:ph type="body" sz="quarter" idx="17" hasCustomPrompt="1"/>
          </p:nvPr>
        </p:nvSpPr>
        <p:spPr>
          <a:xfrm>
            <a:off x="359683" y="4443216"/>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4" name="文本占位符 17"/>
          <p:cNvSpPr>
            <a:spLocks noGrp="1"/>
          </p:cNvSpPr>
          <p:nvPr>
            <p:ph type="body" sz="quarter" idx="18" hasCustomPrompt="1"/>
          </p:nvPr>
        </p:nvSpPr>
        <p:spPr>
          <a:xfrm>
            <a:off x="359683" y="4861768"/>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
        <p:nvSpPr>
          <p:cNvPr id="15" name="文本占位符 15"/>
          <p:cNvSpPr>
            <a:spLocks noGrp="1"/>
          </p:cNvSpPr>
          <p:nvPr>
            <p:ph type="body" sz="quarter" idx="19" hasCustomPrompt="1"/>
          </p:nvPr>
        </p:nvSpPr>
        <p:spPr>
          <a:xfrm>
            <a:off x="6275841" y="4421412"/>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p>
        </p:txBody>
      </p:sp>
      <p:sp>
        <p:nvSpPr>
          <p:cNvPr id="16" name="文本占位符 17"/>
          <p:cNvSpPr>
            <a:spLocks noGrp="1"/>
          </p:cNvSpPr>
          <p:nvPr>
            <p:ph type="body" sz="quarter" idx="20" hasCustomPrompt="1"/>
          </p:nvPr>
        </p:nvSpPr>
        <p:spPr>
          <a:xfrm>
            <a:off x="6275841" y="4839964"/>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p>
          <a:p>
            <a:pPr lvl="0"/>
            <a:r>
              <a:rPr lang="zh-CN" altLang="en-US" dirty="0"/>
              <a:t>此处为模拟文字段落，请在实际使用中更换文字。此处为模拟文字段落，请在实际使用中更换文字。</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占位符 9"/>
          <p:cNvSpPr>
            <a:spLocks noGrp="1"/>
          </p:cNvSpPr>
          <p:nvPr>
            <p:ph type="body" sz="quarter" idx="10" hasCustomPrompt="1"/>
          </p:nvPr>
        </p:nvSpPr>
        <p:spPr>
          <a:xfrm>
            <a:off x="557715" y="2117992"/>
            <a:ext cx="4953007" cy="878595"/>
          </a:xfrm>
        </p:spPr>
        <p:txBody>
          <a:bodyPr>
            <a:noAutofit/>
          </a:bodyPr>
          <a:lstStyle>
            <a:lvl1pPr marL="0" indent="0">
              <a:buNone/>
              <a:defRPr sz="7000" b="1">
                <a:solidFill>
                  <a:schemeClr val="bg1"/>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
        <p:nvSpPr>
          <p:cNvPr id="8" name="文本占位符 13"/>
          <p:cNvSpPr>
            <a:spLocks noGrp="1"/>
          </p:cNvSpPr>
          <p:nvPr>
            <p:ph type="body" sz="quarter" idx="11" hasCustomPrompt="1"/>
          </p:nvPr>
        </p:nvSpPr>
        <p:spPr>
          <a:xfrm>
            <a:off x="557715" y="5930649"/>
            <a:ext cx="2507264" cy="326932"/>
          </a:xfrm>
        </p:spPr>
        <p:txBody>
          <a:bodyPr>
            <a:noAutofit/>
          </a:bodyPr>
          <a:lstStyle>
            <a:lvl1pPr marL="0" indent="0">
              <a:buNone/>
              <a:defRPr sz="16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CF135-FC0C-49BA-A035-6C77D031818C}" type="datetimeFigureOut">
              <a:rPr lang="zh-CN" altLang="en-US" smtClean="0"/>
              <a:t>2025/6/21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F6CF6-FCBD-49FC-96E5-C6C77BCF24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webp"/><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1272" y="2450439"/>
            <a:ext cx="10752423" cy="881170"/>
          </a:xfrm>
        </p:spPr>
        <p:txBody>
          <a:bodyPr/>
          <a:lstStyle/>
          <a:p>
            <a:r>
              <a:rPr lang="en-US" altLang="zh-CN" sz="6000" dirty="0">
                <a:solidFill>
                  <a:schemeClr val="bg1"/>
                </a:solidFill>
                <a:latin typeface="方正小标宋简体" panose="03000509000000000000" pitchFamily="65" charset="-122"/>
                <a:ea typeface="方正小标宋简体" panose="03000509000000000000" pitchFamily="65" charset="-122"/>
                <a:cs typeface="+mn-ea"/>
                <a:sym typeface="+mn-lt"/>
              </a:rPr>
              <a:t>2024</a:t>
            </a:r>
            <a:r>
              <a:rPr lang="zh-CN" altLang="en-US" sz="6000" dirty="0">
                <a:solidFill>
                  <a:schemeClr val="bg1"/>
                </a:solidFill>
                <a:latin typeface="方正小标宋简体" panose="03000509000000000000" pitchFamily="65" charset="-122"/>
                <a:ea typeface="方正小标宋简体" panose="03000509000000000000" pitchFamily="65" charset="-122"/>
                <a:cs typeface="+mn-ea"/>
                <a:sym typeface="+mn-lt"/>
              </a:rPr>
              <a:t>年编译系统设计赛</a:t>
            </a:r>
            <a:br>
              <a:rPr lang="en-US" altLang="zh-CN" sz="6000" dirty="0">
                <a:solidFill>
                  <a:schemeClr val="bg1"/>
                </a:solidFill>
                <a:latin typeface="方正小标宋简体" panose="03000509000000000000" pitchFamily="65" charset="-122"/>
                <a:ea typeface="方正小标宋简体" panose="03000509000000000000" pitchFamily="65" charset="-122"/>
                <a:cs typeface="+mn-ea"/>
                <a:sym typeface="+mn-lt"/>
              </a:rPr>
            </a:br>
            <a:r>
              <a:rPr lang="zh-CN" altLang="en-US" sz="6000" dirty="0">
                <a:solidFill>
                  <a:schemeClr val="bg1"/>
                </a:solidFill>
                <a:latin typeface="方正小标宋简体" panose="03000509000000000000" pitchFamily="65" charset="-122"/>
                <a:ea typeface="方正小标宋简体" panose="03000509000000000000" pitchFamily="65" charset="-122"/>
                <a:cs typeface="+mn-ea"/>
                <a:sym typeface="+mn-lt"/>
              </a:rPr>
              <a:t>经验分享</a:t>
            </a:r>
          </a:p>
        </p:txBody>
      </p:sp>
      <p:sp>
        <p:nvSpPr>
          <p:cNvPr id="4" name="文本占位符 3"/>
          <p:cNvSpPr>
            <a:spLocks noGrp="1"/>
          </p:cNvSpPr>
          <p:nvPr>
            <p:ph type="body" sz="quarter" idx="10"/>
          </p:nvPr>
        </p:nvSpPr>
        <p:spPr>
          <a:xfrm>
            <a:off x="531272" y="3331609"/>
            <a:ext cx="5906104" cy="518007"/>
          </a:xfrm>
        </p:spPr>
        <p:txBody>
          <a:bodyPr>
            <a:noAutofit/>
          </a:bodyPr>
          <a:lstStyle/>
          <a:p>
            <a:r>
              <a:rPr lang="zh-CN" altLang="en-US" sz="2800" b="1" dirty="0">
                <a:latin typeface="方正小标宋简体" panose="03000509000000000000" pitchFamily="65" charset="-122"/>
                <a:ea typeface="方正小标宋简体" panose="03000509000000000000" pitchFamily="65" charset="-122"/>
              </a:rPr>
              <a:t>国防科技大学 三进制冒险队 汤翔晟</a:t>
            </a:r>
            <a:endParaRPr lang="en-US" altLang="zh-CN" sz="2800" b="1" dirty="0">
              <a:latin typeface="方正小标宋简体" panose="03000509000000000000" pitchFamily="65" charset="-122"/>
              <a:ea typeface="方正小标宋简体" panose="03000509000000000000" pitchFamily="65" charset="-122"/>
            </a:endParaRPr>
          </a:p>
          <a:p>
            <a:endParaRPr lang="en-US" altLang="zh-CN" sz="2400" dirty="0">
              <a:latin typeface="方正小标宋简体" panose="03000509000000000000" pitchFamily="65" charset="-122"/>
              <a:ea typeface="方正小标宋简体" panose="03000509000000000000" pitchFamily="65" charset="-122"/>
            </a:endParaRPr>
          </a:p>
          <a:p>
            <a:r>
              <a:rPr lang="zh-CN" altLang="en-US" sz="2400" dirty="0">
                <a:latin typeface="方正小标宋简体" panose="03000509000000000000" pitchFamily="65" charset="-122"/>
                <a:ea typeface="方正小标宋简体" panose="03000509000000000000" pitchFamily="65" charset="-122"/>
              </a:rPr>
              <a:t>队        员：汤翔晟 侯华玮 杨俯众 简泽鑫</a:t>
            </a:r>
            <a:endParaRPr lang="en-US" altLang="zh-CN" sz="2400" dirty="0">
              <a:latin typeface="方正小标宋简体" panose="03000509000000000000" pitchFamily="65" charset="-122"/>
              <a:ea typeface="方正小标宋简体" panose="03000509000000000000" pitchFamily="65" charset="-122"/>
            </a:endParaRPr>
          </a:p>
          <a:p>
            <a:r>
              <a:rPr lang="zh-CN" altLang="en-US" sz="2400" dirty="0">
                <a:latin typeface="方正小标宋简体" panose="03000509000000000000" pitchFamily="65" charset="-122"/>
                <a:ea typeface="方正小标宋简体" panose="03000509000000000000" pitchFamily="65" charset="-122"/>
              </a:rPr>
              <a:t>指导老师：黄    春 方建滨 沈    洁</a:t>
            </a:r>
            <a:endParaRPr lang="en-US" altLang="zh-CN" sz="2400" dirty="0">
              <a:latin typeface="方正小标宋简体" panose="03000509000000000000" pitchFamily="65" charset="-122"/>
              <a:ea typeface="方正小标宋简体" panose="03000509000000000000" pitchFamily="65" charset="-122"/>
            </a:endParaRPr>
          </a:p>
        </p:txBody>
      </p:sp>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238765" y="228756"/>
            <a:ext cx="1804952" cy="14385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A2532-030D-A312-6A20-C01E918E3AD9}"/>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82DB7FF-F682-1F7A-7201-13752D89273A}"/>
              </a:ext>
            </a:extLst>
          </p:cNvPr>
          <p:cNvSpPr>
            <a:spLocks noGrp="1"/>
          </p:cNvSpPr>
          <p:nvPr>
            <p:ph type="body" sz="quarter" idx="10"/>
          </p:nvPr>
        </p:nvSpPr>
        <p:spPr/>
        <p:txBody>
          <a:bodyPr/>
          <a:lstStyle/>
          <a:p>
            <a:r>
              <a:rPr lang="en-US" altLang="zh-CN" dirty="0">
                <a:latin typeface="方正小标宋简体" panose="03000509000000000000" pitchFamily="65" charset="-122"/>
                <a:ea typeface="方正小标宋简体" panose="03000509000000000000" pitchFamily="65" charset="-122"/>
              </a:rPr>
              <a:t>IR</a:t>
            </a:r>
            <a:r>
              <a:rPr lang="zh-CN" altLang="en-US" dirty="0">
                <a:latin typeface="方正小标宋简体" panose="03000509000000000000" pitchFamily="65" charset="-122"/>
                <a:ea typeface="方正小标宋简体" panose="03000509000000000000" pitchFamily="65" charset="-122"/>
              </a:rPr>
              <a:t>设计</a:t>
            </a:r>
            <a:endParaRPr lang="en-US" altLang="zh-CN" dirty="0">
              <a:latin typeface="方正小标宋简体" panose="03000509000000000000" pitchFamily="65" charset="-122"/>
              <a:ea typeface="方正小标宋简体" panose="03000509000000000000" pitchFamily="65" charset="-122"/>
            </a:endParaRPr>
          </a:p>
        </p:txBody>
      </p:sp>
      <p:pic>
        <p:nvPicPr>
          <p:cNvPr id="4" name="图片 3">
            <a:extLst>
              <a:ext uri="{FF2B5EF4-FFF2-40B4-BE49-F238E27FC236}">
                <a16:creationId xmlns:a16="http://schemas.microsoft.com/office/drawing/2014/main" id="{D3EC6002-31C6-9892-E35C-DC44D6DD623C}"/>
              </a:ext>
            </a:extLst>
          </p:cNvPr>
          <p:cNvPicPr>
            <a:picLocks noChangeAspect="1"/>
          </p:cNvPicPr>
          <p:nvPr/>
        </p:nvPicPr>
        <p:blipFill>
          <a:blip r:embed="rId3"/>
          <a:stretch>
            <a:fillRect/>
          </a:stretch>
        </p:blipFill>
        <p:spPr>
          <a:xfrm>
            <a:off x="5538651" y="1345474"/>
            <a:ext cx="6653349" cy="5512527"/>
          </a:xfrm>
          <a:prstGeom prst="rect">
            <a:avLst/>
          </a:prstGeom>
        </p:spPr>
      </p:pic>
      <p:sp>
        <p:nvSpPr>
          <p:cNvPr id="5" name="文本框 4">
            <a:extLst>
              <a:ext uri="{FF2B5EF4-FFF2-40B4-BE49-F238E27FC236}">
                <a16:creationId xmlns:a16="http://schemas.microsoft.com/office/drawing/2014/main" id="{BB5F3758-21DC-F2FF-DF1C-8AB34370E980}"/>
              </a:ext>
            </a:extLst>
          </p:cNvPr>
          <p:cNvSpPr txBox="1"/>
          <p:nvPr/>
        </p:nvSpPr>
        <p:spPr>
          <a:xfrm>
            <a:off x="539296" y="1586991"/>
            <a:ext cx="4999355" cy="3913315"/>
          </a:xfrm>
          <a:prstGeom prst="rect">
            <a:avLst/>
          </a:prstGeom>
          <a:noFill/>
        </p:spPr>
        <p:txBody>
          <a:bodyPr wrap="square" rtlCol="0">
            <a:spAutoFit/>
          </a:bodyPr>
          <a:lstStyle/>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序列化后与</a:t>
            </a:r>
            <a:r>
              <a:rPr lang="en-US" altLang="zh-CN" sz="2800" dirty="0">
                <a:latin typeface="方正小标宋简体" panose="03000509000000000000" pitchFamily="65" charset="-122"/>
                <a:ea typeface="方正小标宋简体" panose="03000509000000000000" pitchFamily="65" charset="-122"/>
              </a:rPr>
              <a:t>LLVM IR</a:t>
            </a:r>
            <a:r>
              <a:rPr lang="zh-CN" altLang="en-US" sz="2800" dirty="0">
                <a:latin typeface="方正小标宋简体" panose="03000509000000000000" pitchFamily="65" charset="-122"/>
                <a:ea typeface="方正小标宋简体" panose="03000509000000000000" pitchFamily="65" charset="-122"/>
              </a:rPr>
              <a:t>兼容</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静态单赋值（</a:t>
            </a:r>
            <a:r>
              <a:rPr lang="en-US" altLang="zh-CN" sz="2800" dirty="0">
                <a:latin typeface="方正小标宋简体" panose="03000509000000000000" pitchFamily="65" charset="-122"/>
                <a:ea typeface="方正小标宋简体" panose="03000509000000000000" pitchFamily="65" charset="-122"/>
              </a:rPr>
              <a:t>SSA</a:t>
            </a:r>
            <a:r>
              <a:rPr lang="zh-CN" altLang="en-US" sz="2800" dirty="0">
                <a:latin typeface="方正小标宋简体" panose="03000509000000000000" pitchFamily="65" charset="-122"/>
                <a:ea typeface="方正小标宋简体" panose="03000509000000000000" pitchFamily="65" charset="-122"/>
              </a:rPr>
              <a:t>）</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目标无关</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强类型系统</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贴近底层操作</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为优化服务（系统思维）</a:t>
            </a:r>
          </a:p>
        </p:txBody>
      </p:sp>
    </p:spTree>
    <p:extLst>
      <p:ext uri="{BB962C8B-B14F-4D97-AF65-F5344CB8AC3E}">
        <p14:creationId xmlns:p14="http://schemas.microsoft.com/office/powerpoint/2010/main" val="2363726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07901-DC10-DD25-FE08-FEFCDF5CC25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8CA5CD5-B92E-A21E-2D0B-ACEA583C2A1C}"/>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中端优化流程</a:t>
            </a:r>
            <a:endParaRPr lang="en-US" altLang="zh-CN" dirty="0">
              <a:latin typeface="方正小标宋简体" panose="03000509000000000000" pitchFamily="65" charset="-122"/>
              <a:ea typeface="方正小标宋简体" panose="03000509000000000000" pitchFamily="65" charset="-122"/>
            </a:endParaRPr>
          </a:p>
        </p:txBody>
      </p:sp>
      <p:pic>
        <p:nvPicPr>
          <p:cNvPr id="4" name="图片 2">
            <a:extLst>
              <a:ext uri="{FF2B5EF4-FFF2-40B4-BE49-F238E27FC236}">
                <a16:creationId xmlns:a16="http://schemas.microsoft.com/office/drawing/2014/main" id="{CA32E80B-D7FD-DE0B-1F30-A277A88987D6}"/>
              </a:ext>
            </a:extLst>
          </p:cNvPr>
          <p:cNvPicPr/>
          <p:nvPr/>
        </p:nvPicPr>
        <p:blipFill>
          <a:blip r:embed="rId3"/>
          <a:stretch/>
        </p:blipFill>
        <p:spPr>
          <a:xfrm>
            <a:off x="3320527" y="1586991"/>
            <a:ext cx="8332177" cy="4599018"/>
          </a:xfrm>
          <a:prstGeom prst="rect">
            <a:avLst/>
          </a:prstGeom>
          <a:ln w="0">
            <a:noFill/>
          </a:ln>
        </p:spPr>
      </p:pic>
      <p:sp>
        <p:nvSpPr>
          <p:cNvPr id="3" name="文本框 2">
            <a:extLst>
              <a:ext uri="{FF2B5EF4-FFF2-40B4-BE49-F238E27FC236}">
                <a16:creationId xmlns:a16="http://schemas.microsoft.com/office/drawing/2014/main" id="{6B00811A-99B8-F800-AEF3-1CFAEDCFC1E8}"/>
              </a:ext>
            </a:extLst>
          </p:cNvPr>
          <p:cNvSpPr txBox="1"/>
          <p:nvPr/>
        </p:nvSpPr>
        <p:spPr>
          <a:xfrm>
            <a:off x="267070" y="1859217"/>
            <a:ext cx="4011764" cy="4559646"/>
          </a:xfrm>
          <a:prstGeom prst="rect">
            <a:avLst/>
          </a:prstGeom>
          <a:noFill/>
        </p:spPr>
        <p:txBody>
          <a:bodyPr wrap="square" rtlCol="0">
            <a:spAutoFit/>
          </a:bodyPr>
          <a:lstStyle/>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标量优化</a:t>
            </a:r>
            <a:endParaRPr lang="en-US" altLang="zh-CN" sz="2800" dirty="0">
              <a:solidFill>
                <a:srgbClr val="FF0000"/>
              </a:solidFill>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冗余删除</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控制流优化</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过程间优化</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循环优化</a:t>
            </a:r>
            <a:endParaRPr lang="en-US" altLang="zh-CN" sz="2800" dirty="0">
              <a:solidFill>
                <a:srgbClr val="FF0000"/>
              </a:solidFill>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内存优化</a:t>
            </a:r>
            <a:endParaRPr lang="en-US" altLang="zh-CN" sz="2800" dirty="0">
              <a:solidFill>
                <a:srgbClr val="FF0000"/>
              </a:solidFill>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内存受限？计算受限？</a:t>
            </a:r>
            <a:endParaRPr lang="en-US" altLang="zh-CN" sz="2800" dirty="0">
              <a:solidFill>
                <a:srgbClr val="FF0000"/>
              </a:solidFill>
              <a:latin typeface="方正小标宋简体" panose="03000509000000000000" pitchFamily="65" charset="-122"/>
              <a:ea typeface="方正小标宋简体" panose="03000509000000000000" pitchFamily="65" charset="-122"/>
            </a:endParaRPr>
          </a:p>
        </p:txBody>
      </p:sp>
    </p:spTree>
    <p:extLst>
      <p:ext uri="{BB962C8B-B14F-4D97-AF65-F5344CB8AC3E}">
        <p14:creationId xmlns:p14="http://schemas.microsoft.com/office/powerpoint/2010/main" val="91242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78F8D-C83B-7D8C-6E15-E5B35211496F}"/>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BC09B10-3FEE-F22C-EF7D-FBC7E590661C}"/>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优化遍设计</a:t>
            </a:r>
            <a:endParaRPr lang="en-US" altLang="zh-CN" dirty="0">
              <a:latin typeface="方正小标宋简体" panose="03000509000000000000" pitchFamily="65" charset="-122"/>
              <a:ea typeface="方正小标宋简体" panose="03000509000000000000" pitchFamily="65" charset="-122"/>
            </a:endParaRPr>
          </a:p>
        </p:txBody>
      </p:sp>
      <p:sp>
        <p:nvSpPr>
          <p:cNvPr id="3" name="文本框 2">
            <a:extLst>
              <a:ext uri="{FF2B5EF4-FFF2-40B4-BE49-F238E27FC236}">
                <a16:creationId xmlns:a16="http://schemas.microsoft.com/office/drawing/2014/main" id="{67F3E47C-B434-A6E1-2BD3-4D3AF5ED5CE7}"/>
              </a:ext>
            </a:extLst>
          </p:cNvPr>
          <p:cNvSpPr txBox="1"/>
          <p:nvPr/>
        </p:nvSpPr>
        <p:spPr>
          <a:xfrm>
            <a:off x="539296" y="1586991"/>
            <a:ext cx="5556704" cy="5201424"/>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分析遍</a:t>
            </a:r>
            <a:r>
              <a:rPr lang="en-US" altLang="zh-CN" sz="2800" dirty="0">
                <a:latin typeface="方正小标宋简体" panose="03000509000000000000" pitchFamily="65" charset="-122"/>
                <a:ea typeface="方正小标宋简体" panose="03000509000000000000" pitchFamily="65" charset="-122"/>
              </a:rPr>
              <a:t>x14</a:t>
            </a:r>
            <a:endParaRPr lang="en-US" altLang="zh-CN" sz="2800" dirty="0">
              <a:solidFill>
                <a:srgbClr val="FF0000"/>
              </a:solidFill>
              <a:latin typeface="方正小标宋简体" panose="03000509000000000000" pitchFamily="65" charset="-122"/>
              <a:ea typeface="方正小标宋简体" panose="03000509000000000000" pitchFamily="65" charset="-122"/>
            </a:endParaRPr>
          </a:p>
          <a:p>
            <a:r>
              <a:rPr lang="en-US" altLang="zh-CN" sz="2800" dirty="0">
                <a:solidFill>
                  <a:srgbClr val="FF0000"/>
                </a:solidFill>
                <a:latin typeface="方正小标宋简体" panose="03000509000000000000" pitchFamily="65" charset="-122"/>
                <a:ea typeface="方正小标宋简体" panose="03000509000000000000" pitchFamily="65" charset="-122"/>
              </a:rPr>
              <a:t>	</a:t>
            </a:r>
            <a:r>
              <a:rPr lang="zh-CN" altLang="en-US" sz="2400" dirty="0">
                <a:latin typeface="方正小标宋简体" panose="03000509000000000000" pitchFamily="65" charset="-122"/>
                <a:ea typeface="方正小标宋简体" panose="03000509000000000000" pitchFamily="65" charset="-122"/>
              </a:rPr>
              <a:t>过程间分析</a:t>
            </a:r>
            <a:endParaRPr lang="en-US" altLang="zh-CN" sz="2400" dirty="0">
              <a:latin typeface="方正小标宋简体" panose="03000509000000000000" pitchFamily="65" charset="-122"/>
              <a:ea typeface="方正小标宋简体" panose="03000509000000000000" pitchFamily="65" charset="-122"/>
            </a:endParaRPr>
          </a:p>
          <a:p>
            <a:r>
              <a:rPr lang="en-US" altLang="zh-CN" sz="2400" dirty="0">
                <a:latin typeface="方正小标宋简体" panose="03000509000000000000" pitchFamily="65" charset="-122"/>
                <a:ea typeface="方正小标宋简体" panose="03000509000000000000" pitchFamily="65" charset="-122"/>
              </a:rPr>
              <a:t>	</a:t>
            </a:r>
            <a:r>
              <a:rPr lang="zh-CN" altLang="en-US" sz="2400" dirty="0">
                <a:latin typeface="方正小标宋简体" panose="03000509000000000000" pitchFamily="65" charset="-122"/>
                <a:ea typeface="方正小标宋简体" panose="03000509000000000000" pitchFamily="65" charset="-122"/>
              </a:rPr>
              <a:t>控制流分析</a:t>
            </a:r>
            <a:r>
              <a:rPr lang="en-US" altLang="zh-CN" sz="2400" dirty="0">
                <a:latin typeface="方正小标宋简体" panose="03000509000000000000" pitchFamily="65" charset="-122"/>
                <a:ea typeface="方正小标宋简体" panose="03000509000000000000" pitchFamily="65" charset="-122"/>
              </a:rPr>
              <a:t>	</a:t>
            </a:r>
          </a:p>
          <a:p>
            <a:r>
              <a:rPr lang="en-US" altLang="zh-CN" sz="2400" dirty="0">
                <a:latin typeface="方正小标宋简体" panose="03000509000000000000" pitchFamily="65" charset="-122"/>
                <a:ea typeface="方正小标宋简体" panose="03000509000000000000" pitchFamily="65" charset="-122"/>
              </a:rPr>
              <a:t>	</a:t>
            </a:r>
            <a:r>
              <a:rPr lang="zh-CN" altLang="en-US" sz="2400" dirty="0">
                <a:latin typeface="方正小标宋简体" panose="03000509000000000000" pitchFamily="65" charset="-122"/>
                <a:ea typeface="方正小标宋简体" panose="03000509000000000000" pitchFamily="65" charset="-122"/>
              </a:rPr>
              <a:t>依赖关系分析</a:t>
            </a:r>
            <a:endParaRPr lang="en-US" altLang="zh-CN" sz="2400" dirty="0">
              <a:latin typeface="方正小标宋简体" panose="03000509000000000000" pitchFamily="65" charset="-122"/>
              <a:ea typeface="方正小标宋简体" panose="03000509000000000000" pitchFamily="65" charset="-122"/>
            </a:endParaRPr>
          </a:p>
          <a:p>
            <a:r>
              <a:rPr lang="en-US" altLang="zh-CN" sz="2400" dirty="0">
                <a:latin typeface="方正小标宋简体" panose="03000509000000000000" pitchFamily="65" charset="-122"/>
                <a:ea typeface="方正小标宋简体" panose="03000509000000000000" pitchFamily="65" charset="-122"/>
              </a:rPr>
              <a:t>	IR</a:t>
            </a:r>
            <a:r>
              <a:rPr lang="zh-CN" altLang="en-US" sz="2400" dirty="0">
                <a:latin typeface="方正小标宋简体" panose="03000509000000000000" pitchFamily="65" charset="-122"/>
                <a:ea typeface="方正小标宋简体" panose="03000509000000000000" pitchFamily="65" charset="-122"/>
              </a:rPr>
              <a:t>标准化检查</a:t>
            </a:r>
            <a:endParaRPr lang="en-US" altLang="zh-CN" sz="2400" dirty="0">
              <a:latin typeface="方正小标宋简体" panose="03000509000000000000" pitchFamily="65" charset="-122"/>
              <a:ea typeface="方正小标宋简体" panose="03000509000000000000" pitchFamily="65" charset="-122"/>
            </a:endParaRPr>
          </a:p>
          <a:p>
            <a:r>
              <a:rPr lang="en-US" altLang="zh-CN" sz="2400" dirty="0">
                <a:latin typeface="方正小标宋简体" panose="03000509000000000000" pitchFamily="65" charset="-122"/>
                <a:ea typeface="方正小标宋简体" panose="03000509000000000000" pitchFamily="65" charset="-122"/>
              </a:rPr>
              <a:t>	</a:t>
            </a:r>
            <a:r>
              <a:rPr lang="zh-CN" altLang="en-US" sz="2400" dirty="0">
                <a:latin typeface="方正小标宋简体" panose="03000509000000000000" pitchFamily="65" charset="-122"/>
                <a:ea typeface="方正小标宋简体" panose="03000509000000000000" pitchFamily="65" charset="-122"/>
              </a:rPr>
              <a:t>调试遍</a:t>
            </a:r>
            <a:endParaRPr lang="en-US" altLang="zh-CN" sz="24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转化遍</a:t>
            </a:r>
            <a:r>
              <a:rPr lang="en-US" altLang="zh-CN" sz="2800" dirty="0">
                <a:latin typeface="方正小标宋简体" panose="03000509000000000000" pitchFamily="65" charset="-122"/>
                <a:ea typeface="方正小标宋简体" panose="03000509000000000000" pitchFamily="65" charset="-122"/>
              </a:rPr>
              <a:t>x20+</a:t>
            </a:r>
          </a:p>
          <a:p>
            <a:r>
              <a:rPr lang="en-US" altLang="zh-CN" sz="2800" dirty="0">
                <a:latin typeface="方正小标宋简体" panose="03000509000000000000" pitchFamily="65" charset="-122"/>
                <a:ea typeface="方正小标宋简体" panose="03000509000000000000" pitchFamily="65" charset="-122"/>
              </a:rPr>
              <a:t>	</a:t>
            </a:r>
            <a:r>
              <a:rPr lang="zh-CN" altLang="en-US" sz="2400" dirty="0">
                <a:latin typeface="方正小标宋简体" panose="03000509000000000000" pitchFamily="65" charset="-122"/>
                <a:ea typeface="方正小标宋简体" panose="03000509000000000000" pitchFamily="65" charset="-122"/>
              </a:rPr>
              <a:t>控制流优化</a:t>
            </a:r>
            <a:endParaRPr lang="en-US" altLang="zh-CN" sz="2400" dirty="0">
              <a:latin typeface="方正小标宋简体" panose="03000509000000000000" pitchFamily="65" charset="-122"/>
              <a:ea typeface="方正小标宋简体" panose="03000509000000000000" pitchFamily="65" charset="-122"/>
            </a:endParaRPr>
          </a:p>
          <a:p>
            <a:r>
              <a:rPr lang="en-US" altLang="zh-CN" sz="2400" dirty="0">
                <a:latin typeface="方正小标宋简体" panose="03000509000000000000" pitchFamily="65" charset="-122"/>
                <a:ea typeface="方正小标宋简体" panose="03000509000000000000" pitchFamily="65" charset="-122"/>
              </a:rPr>
              <a:t>	</a:t>
            </a:r>
            <a:r>
              <a:rPr lang="zh-CN" altLang="en-US" sz="2400" dirty="0">
                <a:latin typeface="方正小标宋简体" panose="03000509000000000000" pitchFamily="65" charset="-122"/>
                <a:ea typeface="方正小标宋简体" panose="03000509000000000000" pitchFamily="65" charset="-122"/>
              </a:rPr>
              <a:t>冗余优化</a:t>
            </a:r>
            <a:endParaRPr lang="en-US" altLang="zh-CN" sz="2400" dirty="0">
              <a:latin typeface="方正小标宋简体" panose="03000509000000000000" pitchFamily="65" charset="-122"/>
              <a:ea typeface="方正小标宋简体" panose="03000509000000000000" pitchFamily="65" charset="-122"/>
            </a:endParaRPr>
          </a:p>
          <a:p>
            <a:r>
              <a:rPr lang="en-US" altLang="zh-CN" sz="2400" dirty="0">
                <a:latin typeface="方正小标宋简体" panose="03000509000000000000" pitchFamily="65" charset="-122"/>
                <a:ea typeface="方正小标宋简体" panose="03000509000000000000" pitchFamily="65" charset="-122"/>
              </a:rPr>
              <a:t>	</a:t>
            </a:r>
            <a:r>
              <a:rPr lang="zh-CN" altLang="en-US" sz="2400" dirty="0">
                <a:latin typeface="方正小标宋简体" panose="03000509000000000000" pitchFamily="65" charset="-122"/>
                <a:ea typeface="方正小标宋简体" panose="03000509000000000000" pitchFamily="65" charset="-122"/>
              </a:rPr>
              <a:t>过程间优化</a:t>
            </a:r>
            <a:endParaRPr lang="en-US" altLang="zh-CN" sz="2400" dirty="0">
              <a:latin typeface="方正小标宋简体" panose="03000509000000000000" pitchFamily="65" charset="-122"/>
              <a:ea typeface="方正小标宋简体" panose="03000509000000000000" pitchFamily="65" charset="-122"/>
            </a:endParaRPr>
          </a:p>
          <a:p>
            <a:r>
              <a:rPr lang="en-US" altLang="zh-CN" sz="2400" dirty="0">
                <a:latin typeface="方正小标宋简体" panose="03000509000000000000" pitchFamily="65" charset="-122"/>
                <a:ea typeface="方正小标宋简体" panose="03000509000000000000" pitchFamily="65" charset="-122"/>
              </a:rPr>
              <a:t>	</a:t>
            </a:r>
            <a:r>
              <a:rPr lang="zh-CN" altLang="en-US" sz="2400" dirty="0">
                <a:latin typeface="方正小标宋简体" panose="03000509000000000000" pitchFamily="65" charset="-122"/>
                <a:ea typeface="方正小标宋简体" panose="03000509000000000000" pitchFamily="65" charset="-122"/>
              </a:rPr>
              <a:t>循环优化</a:t>
            </a:r>
            <a:endParaRPr lang="en-US" altLang="zh-CN" sz="2400" dirty="0">
              <a:latin typeface="方正小标宋简体" panose="03000509000000000000" pitchFamily="65" charset="-122"/>
              <a:ea typeface="方正小标宋简体" panose="03000509000000000000" pitchFamily="65" charset="-122"/>
            </a:endParaRPr>
          </a:p>
          <a:p>
            <a:r>
              <a:rPr lang="en-US" altLang="zh-CN" sz="2400" dirty="0">
                <a:latin typeface="方正小标宋简体" panose="03000509000000000000" pitchFamily="65" charset="-122"/>
                <a:ea typeface="方正小标宋简体" panose="03000509000000000000" pitchFamily="65" charset="-122"/>
              </a:rPr>
              <a:t>	</a:t>
            </a:r>
            <a:r>
              <a:rPr lang="zh-CN" altLang="en-US" sz="2400" dirty="0">
                <a:latin typeface="方正小标宋简体" panose="03000509000000000000" pitchFamily="65" charset="-122"/>
                <a:ea typeface="方正小标宋简体" panose="03000509000000000000" pitchFamily="65" charset="-122"/>
              </a:rPr>
              <a:t>标量优化</a:t>
            </a:r>
            <a:endParaRPr lang="en-US" altLang="zh-CN" sz="24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注意数据传递和模块联动</a:t>
            </a:r>
            <a:endParaRPr lang="en-US" altLang="zh-CN" sz="3200" dirty="0">
              <a:solidFill>
                <a:srgbClr val="FF0000"/>
              </a:solidFill>
              <a:latin typeface="方正小标宋简体" panose="03000509000000000000" pitchFamily="65" charset="-122"/>
              <a:ea typeface="方正小标宋简体" panose="03000509000000000000" pitchFamily="65" charset="-122"/>
            </a:endParaRPr>
          </a:p>
        </p:txBody>
      </p:sp>
      <p:pic>
        <p:nvPicPr>
          <p:cNvPr id="5" name="图片 5">
            <a:extLst>
              <a:ext uri="{FF2B5EF4-FFF2-40B4-BE49-F238E27FC236}">
                <a16:creationId xmlns:a16="http://schemas.microsoft.com/office/drawing/2014/main" id="{E6314AE9-E8A3-5042-7AF8-F1AF235C5169}"/>
              </a:ext>
            </a:extLst>
          </p:cNvPr>
          <p:cNvPicPr/>
          <p:nvPr/>
        </p:nvPicPr>
        <p:blipFill>
          <a:blip r:embed="rId3"/>
          <a:stretch/>
        </p:blipFill>
        <p:spPr>
          <a:xfrm>
            <a:off x="4868525" y="1586991"/>
            <a:ext cx="2405345" cy="4167052"/>
          </a:xfrm>
          <a:prstGeom prst="rect">
            <a:avLst/>
          </a:prstGeom>
          <a:ln w="0">
            <a:noFill/>
          </a:ln>
        </p:spPr>
      </p:pic>
      <p:pic>
        <p:nvPicPr>
          <p:cNvPr id="6" name="图片 11">
            <a:extLst>
              <a:ext uri="{FF2B5EF4-FFF2-40B4-BE49-F238E27FC236}">
                <a16:creationId xmlns:a16="http://schemas.microsoft.com/office/drawing/2014/main" id="{02246B8C-D576-116F-DE7C-BA800804A6B0}"/>
              </a:ext>
            </a:extLst>
          </p:cNvPr>
          <p:cNvPicPr/>
          <p:nvPr/>
        </p:nvPicPr>
        <p:blipFill>
          <a:blip r:embed="rId4"/>
          <a:srcRect r="25876"/>
          <a:stretch/>
        </p:blipFill>
        <p:spPr>
          <a:xfrm>
            <a:off x="7273870" y="1358538"/>
            <a:ext cx="2405346" cy="5499462"/>
          </a:xfrm>
          <a:prstGeom prst="rect">
            <a:avLst/>
          </a:prstGeom>
          <a:ln w="0">
            <a:noFill/>
          </a:ln>
        </p:spPr>
      </p:pic>
      <p:pic>
        <p:nvPicPr>
          <p:cNvPr id="7" name="图片 14">
            <a:extLst>
              <a:ext uri="{FF2B5EF4-FFF2-40B4-BE49-F238E27FC236}">
                <a16:creationId xmlns:a16="http://schemas.microsoft.com/office/drawing/2014/main" id="{A38D88E7-3149-1999-2194-89698B7C8181}"/>
              </a:ext>
            </a:extLst>
          </p:cNvPr>
          <p:cNvPicPr/>
          <p:nvPr/>
        </p:nvPicPr>
        <p:blipFill>
          <a:blip r:embed="rId5"/>
          <a:srcRect t="26872" r="5498"/>
          <a:stretch/>
        </p:blipFill>
        <p:spPr>
          <a:xfrm>
            <a:off x="9679215" y="1586991"/>
            <a:ext cx="2305987" cy="4592880"/>
          </a:xfrm>
          <a:prstGeom prst="rect">
            <a:avLst/>
          </a:prstGeom>
          <a:ln w="0">
            <a:noFill/>
          </a:ln>
        </p:spPr>
      </p:pic>
    </p:spTree>
    <p:extLst>
      <p:ext uri="{BB962C8B-B14F-4D97-AF65-F5344CB8AC3E}">
        <p14:creationId xmlns:p14="http://schemas.microsoft.com/office/powerpoint/2010/main" val="1210873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5266-958A-7701-8490-D063419AFB2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EDEA367-1B89-7A99-BF8C-C6C122D37804}"/>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后端设计</a:t>
            </a:r>
            <a:endParaRPr lang="en-US" altLang="zh-CN" dirty="0">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472E84F2-C7C1-75E8-2B24-B3A2AFD36CE5}"/>
              </a:ext>
            </a:extLst>
          </p:cNvPr>
          <p:cNvSpPr txBox="1"/>
          <p:nvPr/>
        </p:nvSpPr>
        <p:spPr>
          <a:xfrm>
            <a:off x="539295" y="1534739"/>
            <a:ext cx="6031321" cy="3108543"/>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·Lowering</a:t>
            </a:r>
            <a:r>
              <a:rPr lang="zh-CN" altLang="en-US" sz="2800" dirty="0">
                <a:latin typeface="方正小标宋简体" panose="03000509000000000000" pitchFamily="65" charset="-122"/>
                <a:ea typeface="方正小标宋简体" panose="03000509000000000000" pitchFamily="65" charset="-122"/>
              </a:rPr>
              <a:t>（</a:t>
            </a:r>
            <a:r>
              <a:rPr lang="en-US" altLang="zh-CN" sz="2800" dirty="0">
                <a:latin typeface="方正小标宋简体" panose="03000509000000000000" pitchFamily="65" charset="-122"/>
                <a:ea typeface="方正小标宋简体" panose="03000509000000000000" pitchFamily="65" charset="-122"/>
              </a:rPr>
              <a:t>LLVM IR to MIR</a:t>
            </a:r>
            <a:r>
              <a:rPr lang="zh-CN" altLang="en-US" sz="2800" dirty="0">
                <a:latin typeface="方正小标宋简体" panose="03000509000000000000" pitchFamily="65" charset="-122"/>
                <a:ea typeface="方正小标宋简体" panose="03000509000000000000" pitchFamily="65" charset="-122"/>
              </a:rPr>
              <a:t>）</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指令选择（</a:t>
            </a:r>
            <a:r>
              <a:rPr lang="en-US" altLang="zh-CN" sz="2800" dirty="0">
                <a:latin typeface="方正小标宋简体" panose="03000509000000000000" pitchFamily="65" charset="-122"/>
                <a:ea typeface="方正小标宋简体" panose="03000509000000000000" pitchFamily="65" charset="-122"/>
              </a:rPr>
              <a:t>MIR to Target Inst</a:t>
            </a:r>
            <a:r>
              <a:rPr lang="zh-CN" altLang="en-US" sz="2800" dirty="0">
                <a:latin typeface="方正小标宋简体" panose="03000509000000000000" pitchFamily="65" charset="-122"/>
                <a:ea typeface="方正小标宋简体" panose="03000509000000000000" pitchFamily="65" charset="-122"/>
              </a:rPr>
              <a:t>）</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指令调度</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块调度</a:t>
            </a:r>
            <a:endParaRPr lang="en-US" altLang="zh-CN" sz="32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图着色寄存器分配</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栈分配</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窥孔优化</a:t>
            </a:r>
            <a:endParaRPr lang="en-US" altLang="zh-CN" sz="2800" dirty="0">
              <a:latin typeface="方正小标宋简体" panose="03000509000000000000" pitchFamily="65" charset="-122"/>
              <a:ea typeface="方正小标宋简体" panose="03000509000000000000" pitchFamily="65" charset="-122"/>
            </a:endParaRPr>
          </a:p>
        </p:txBody>
      </p:sp>
      <p:pic>
        <p:nvPicPr>
          <p:cNvPr id="9" name="图片 8">
            <a:extLst>
              <a:ext uri="{FF2B5EF4-FFF2-40B4-BE49-F238E27FC236}">
                <a16:creationId xmlns:a16="http://schemas.microsoft.com/office/drawing/2014/main" id="{E96525F8-D1FF-68C3-F669-494E0B30AC4B}"/>
              </a:ext>
            </a:extLst>
          </p:cNvPr>
          <p:cNvPicPr>
            <a:picLocks noChangeAspect="1"/>
          </p:cNvPicPr>
          <p:nvPr/>
        </p:nvPicPr>
        <p:blipFill>
          <a:blip r:embed="rId3"/>
          <a:stretch>
            <a:fillRect/>
          </a:stretch>
        </p:blipFill>
        <p:spPr>
          <a:xfrm>
            <a:off x="6897189" y="1343533"/>
            <a:ext cx="5294811" cy="5508887"/>
          </a:xfrm>
          <a:prstGeom prst="rect">
            <a:avLst/>
          </a:prstGeom>
        </p:spPr>
      </p:pic>
    </p:spTree>
    <p:extLst>
      <p:ext uri="{BB962C8B-B14F-4D97-AF65-F5344CB8AC3E}">
        <p14:creationId xmlns:p14="http://schemas.microsoft.com/office/powerpoint/2010/main" val="3359610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JI_0244-3"/>
          <p:cNvPicPr>
            <a:picLocks noChangeAspect="1"/>
          </p:cNvPicPr>
          <p:nvPr/>
        </p:nvPicPr>
        <p:blipFill>
          <a:blip r:embed="rId3"/>
          <a:srcRect t="7453" b="32066"/>
          <a:stretch>
            <a:fillRect/>
          </a:stretch>
        </p:blipFill>
        <p:spPr>
          <a:xfrm>
            <a:off x="0" y="677545"/>
            <a:ext cx="12192000" cy="4142740"/>
          </a:xfrm>
          <a:prstGeom prst="rect">
            <a:avLst/>
          </a:prstGeom>
        </p:spPr>
      </p:pic>
      <p:sp>
        <p:nvSpPr>
          <p:cNvPr id="3" name="标题 2"/>
          <p:cNvSpPr>
            <a:spLocks noGrp="1"/>
          </p:cNvSpPr>
          <p:nvPr>
            <p:ph type="ctrTitle"/>
          </p:nvPr>
        </p:nvSpPr>
        <p:spPr/>
        <p:txBody>
          <a:bodyPr/>
          <a:lstStyle/>
          <a:p>
            <a:r>
              <a:rPr lang="en-US" altLang="zh-CN" dirty="0">
                <a:latin typeface="方正小标宋简体" panose="03000509000000000000" pitchFamily="65" charset="-122"/>
                <a:ea typeface="方正小标宋简体" panose="03000509000000000000" pitchFamily="65" charset="-122"/>
              </a:rPr>
              <a:t>3 </a:t>
            </a:r>
            <a:r>
              <a:rPr lang="zh-CN" altLang="en-US" dirty="0">
                <a:latin typeface="方正小标宋简体" panose="03000509000000000000" pitchFamily="65" charset="-122"/>
                <a:ea typeface="方正小标宋简体" panose="03000509000000000000" pitchFamily="65" charset="-122"/>
              </a:rPr>
              <a:t>关键模块</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6738" y="5319997"/>
            <a:ext cx="1458542" cy="1162447"/>
          </a:xfrm>
          <a:prstGeom prst="rect">
            <a:avLst/>
          </a:prstGeom>
        </p:spPr>
      </p:pic>
      <p:sp>
        <p:nvSpPr>
          <p:cNvPr id="10" name="矩形 9"/>
          <p:cNvSpPr/>
          <p:nvPr/>
        </p:nvSpPr>
        <p:spPr>
          <a:xfrm>
            <a:off x="0" y="677545"/>
            <a:ext cx="12192000" cy="4143375"/>
          </a:xfrm>
          <a:prstGeom prst="rect">
            <a:avLst/>
          </a:prstGeom>
          <a:solidFill>
            <a:srgbClr val="00574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5A3BD-B835-10D4-8A84-4646A5E0F1A9}"/>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E3438749-121D-C0D3-8EA7-EDD0EDF3FEE8}"/>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关键模块</a:t>
            </a:r>
            <a:endParaRPr lang="en-US" altLang="zh-CN" dirty="0">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01F7243A-FAFF-617F-CFB5-BE8632848D1E}"/>
              </a:ext>
            </a:extLst>
          </p:cNvPr>
          <p:cNvSpPr txBox="1"/>
          <p:nvPr/>
        </p:nvSpPr>
        <p:spPr>
          <a:xfrm>
            <a:off x="539295" y="1534739"/>
            <a:ext cx="6031321" cy="1384995"/>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依赖关系分析</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并行化</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图着色寄存器分配</a:t>
            </a:r>
            <a:endParaRPr lang="en-US" altLang="zh-CN" sz="2800" dirty="0">
              <a:latin typeface="方正小标宋简体" panose="03000509000000000000" pitchFamily="65" charset="-122"/>
              <a:ea typeface="方正小标宋简体" panose="03000509000000000000" pitchFamily="65" charset="-122"/>
            </a:endParaRPr>
          </a:p>
        </p:txBody>
      </p:sp>
    </p:spTree>
    <p:extLst>
      <p:ext uri="{BB962C8B-B14F-4D97-AF65-F5344CB8AC3E}">
        <p14:creationId xmlns:p14="http://schemas.microsoft.com/office/powerpoint/2010/main" val="3844238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7DF6A-9CBC-BCDC-1D45-20F8297E8A4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84941BB-1E17-00D8-1E63-857B4099CECA}"/>
              </a:ext>
            </a:extLst>
          </p:cNvPr>
          <p:cNvSpPr>
            <a:spLocks noGrp="1"/>
          </p:cNvSpPr>
          <p:nvPr>
            <p:ph type="body" sz="quarter" idx="10"/>
          </p:nvPr>
        </p:nvSpPr>
        <p:spPr>
          <a:xfrm>
            <a:off x="539296" y="360363"/>
            <a:ext cx="10472693" cy="706214"/>
          </a:xfrm>
        </p:spPr>
        <p:txBody>
          <a:bodyPr>
            <a:normAutofit/>
          </a:bodyPr>
          <a:lstStyle/>
          <a:p>
            <a:r>
              <a:rPr lang="zh-CN" altLang="en-US" dirty="0">
                <a:latin typeface="方正小标宋简体" panose="03000509000000000000" pitchFamily="65" charset="-122"/>
                <a:ea typeface="方正小标宋简体" panose="03000509000000000000" pitchFamily="65" charset="-122"/>
              </a:rPr>
              <a:t>依赖关系分析</a:t>
            </a:r>
            <a:r>
              <a:rPr lang="en-US" altLang="zh-CN" dirty="0">
                <a:latin typeface="方正小标宋简体" panose="03000509000000000000" pitchFamily="65" charset="-122"/>
                <a:ea typeface="方正小标宋简体" panose="03000509000000000000" pitchFamily="65" charset="-122"/>
              </a:rPr>
              <a:t>--</a:t>
            </a:r>
            <a:r>
              <a:rPr lang="zh-CN" altLang="en-US" dirty="0">
                <a:latin typeface="方正小标宋简体" panose="03000509000000000000" pitchFamily="65" charset="-122"/>
                <a:ea typeface="方正小标宋简体" panose="03000509000000000000" pitchFamily="65" charset="-122"/>
              </a:rPr>
              <a:t>数据依赖</a:t>
            </a:r>
            <a:endParaRPr lang="en-US" altLang="zh-CN" dirty="0">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2BB3D22A-E84C-CB7A-C65D-3FEEE09AA13A}"/>
              </a:ext>
            </a:extLst>
          </p:cNvPr>
          <p:cNvSpPr txBox="1"/>
          <p:nvPr/>
        </p:nvSpPr>
        <p:spPr>
          <a:xfrm>
            <a:off x="539295" y="1534739"/>
            <a:ext cx="5282151" cy="1815882"/>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流依赖</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反向依赖</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输出依赖</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循环无关和循环携带的依赖</a:t>
            </a:r>
            <a:endParaRPr lang="en-US" altLang="zh-CN" sz="2800" dirty="0">
              <a:latin typeface="方正小标宋简体" panose="03000509000000000000" pitchFamily="65" charset="-122"/>
              <a:ea typeface="方正小标宋简体" panose="03000509000000000000" pitchFamily="65" charset="-122"/>
            </a:endParaRPr>
          </a:p>
        </p:txBody>
      </p:sp>
      <p:pic>
        <p:nvPicPr>
          <p:cNvPr id="6" name="图片 5">
            <a:extLst>
              <a:ext uri="{FF2B5EF4-FFF2-40B4-BE49-F238E27FC236}">
                <a16:creationId xmlns:a16="http://schemas.microsoft.com/office/drawing/2014/main" id="{A16A8C67-646B-CF55-6AA2-A8690E7423D7}"/>
              </a:ext>
            </a:extLst>
          </p:cNvPr>
          <p:cNvPicPr>
            <a:picLocks noChangeAspect="1"/>
          </p:cNvPicPr>
          <p:nvPr/>
        </p:nvPicPr>
        <p:blipFill>
          <a:blip r:embed="rId3"/>
          <a:stretch>
            <a:fillRect/>
          </a:stretch>
        </p:blipFill>
        <p:spPr>
          <a:xfrm>
            <a:off x="7821146" y="3712171"/>
            <a:ext cx="3524431" cy="1874103"/>
          </a:xfrm>
          <a:prstGeom prst="rect">
            <a:avLst/>
          </a:prstGeom>
        </p:spPr>
      </p:pic>
      <p:pic>
        <p:nvPicPr>
          <p:cNvPr id="8" name="图片 7">
            <a:extLst>
              <a:ext uri="{FF2B5EF4-FFF2-40B4-BE49-F238E27FC236}">
                <a16:creationId xmlns:a16="http://schemas.microsoft.com/office/drawing/2014/main" id="{5F3BA2F9-5076-3D6E-0965-B3A1D9C9A4DB}"/>
              </a:ext>
            </a:extLst>
          </p:cNvPr>
          <p:cNvPicPr>
            <a:picLocks noChangeAspect="1"/>
          </p:cNvPicPr>
          <p:nvPr/>
        </p:nvPicPr>
        <p:blipFill>
          <a:blip r:embed="rId4"/>
          <a:stretch>
            <a:fillRect/>
          </a:stretch>
        </p:blipFill>
        <p:spPr>
          <a:xfrm>
            <a:off x="7796534" y="2198973"/>
            <a:ext cx="3549043" cy="1053778"/>
          </a:xfrm>
          <a:prstGeom prst="rect">
            <a:avLst/>
          </a:prstGeom>
        </p:spPr>
      </p:pic>
    </p:spTree>
    <p:extLst>
      <p:ext uri="{BB962C8B-B14F-4D97-AF65-F5344CB8AC3E}">
        <p14:creationId xmlns:p14="http://schemas.microsoft.com/office/powerpoint/2010/main" val="3958718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0EC43-B214-5FB0-A4A5-54387DD941A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B3D0B1B-B08D-C6E8-775B-EFFA7365AB3C}"/>
              </a:ext>
            </a:extLst>
          </p:cNvPr>
          <p:cNvSpPr>
            <a:spLocks noGrp="1"/>
          </p:cNvSpPr>
          <p:nvPr>
            <p:ph type="body" sz="quarter" idx="10"/>
          </p:nvPr>
        </p:nvSpPr>
        <p:spPr>
          <a:xfrm>
            <a:off x="539296" y="360363"/>
            <a:ext cx="7690304" cy="706214"/>
          </a:xfrm>
        </p:spPr>
        <p:txBody>
          <a:bodyPr>
            <a:normAutofit/>
          </a:bodyPr>
          <a:lstStyle/>
          <a:p>
            <a:r>
              <a:rPr lang="zh-CN" altLang="en-US" dirty="0">
                <a:latin typeface="方正小标宋简体" panose="03000509000000000000" pitchFamily="65" charset="-122"/>
                <a:ea typeface="方正小标宋简体" panose="03000509000000000000" pitchFamily="65" charset="-122"/>
              </a:rPr>
              <a:t>依赖关系分析</a:t>
            </a:r>
            <a:r>
              <a:rPr lang="en-US" altLang="zh-CN" dirty="0">
                <a:latin typeface="方正小标宋简体" panose="03000509000000000000" pitchFamily="65" charset="-122"/>
                <a:ea typeface="方正小标宋简体" panose="03000509000000000000" pitchFamily="65" charset="-122"/>
              </a:rPr>
              <a:t>—</a:t>
            </a:r>
            <a:r>
              <a:rPr lang="zh-CN" altLang="en-US" dirty="0">
                <a:latin typeface="方正小标宋简体" panose="03000509000000000000" pitchFamily="65" charset="-122"/>
                <a:ea typeface="方正小标宋简体" panose="03000509000000000000" pitchFamily="65" charset="-122"/>
              </a:rPr>
              <a:t>具体流程</a:t>
            </a:r>
            <a:endParaRPr lang="en-US" altLang="zh-CN" dirty="0">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18C7A84B-8CC4-D0EB-57A8-F6D40A35CD86}"/>
              </a:ext>
            </a:extLst>
          </p:cNvPr>
          <p:cNvSpPr txBox="1"/>
          <p:nvPr/>
        </p:nvSpPr>
        <p:spPr>
          <a:xfrm>
            <a:off x="539294" y="1534739"/>
            <a:ext cx="11256465" cy="1815882"/>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分析一个循环能否并行</a:t>
            </a: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跨迭代依赖</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依赖实际上就是读写地址相同</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地址相同的三个要点</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基址 数组地址 存取语句</a:t>
            </a:r>
            <a:endParaRPr lang="en-US" altLang="zh-CN" sz="2800" dirty="0">
              <a:latin typeface="方正小标宋简体" panose="03000509000000000000" pitchFamily="65" charset="-122"/>
              <a:ea typeface="方正小标宋简体" panose="03000509000000000000" pitchFamily="65" charset="-122"/>
            </a:endParaRPr>
          </a:p>
        </p:txBody>
      </p:sp>
      <p:pic>
        <p:nvPicPr>
          <p:cNvPr id="3" name="图片 3">
            <a:extLst>
              <a:ext uri="{FF2B5EF4-FFF2-40B4-BE49-F238E27FC236}">
                <a16:creationId xmlns:a16="http://schemas.microsoft.com/office/drawing/2014/main" id="{3B1DFE5F-2179-8648-F00B-02029B9083BD}"/>
              </a:ext>
            </a:extLst>
          </p:cNvPr>
          <p:cNvPicPr/>
          <p:nvPr/>
        </p:nvPicPr>
        <p:blipFill>
          <a:blip r:embed="rId3"/>
          <a:stretch/>
        </p:blipFill>
        <p:spPr>
          <a:xfrm>
            <a:off x="2366040" y="3429000"/>
            <a:ext cx="7459920" cy="3061080"/>
          </a:xfrm>
          <a:prstGeom prst="rect">
            <a:avLst/>
          </a:prstGeom>
          <a:ln w="0">
            <a:noFill/>
          </a:ln>
        </p:spPr>
      </p:pic>
    </p:spTree>
    <p:extLst>
      <p:ext uri="{BB962C8B-B14F-4D97-AF65-F5344CB8AC3E}">
        <p14:creationId xmlns:p14="http://schemas.microsoft.com/office/powerpoint/2010/main" val="3829018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7FC94-087B-20C5-37ED-7E3C509F1D5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A3B8DD96-955E-5B04-C3A4-20959EE4ED37}"/>
              </a:ext>
            </a:extLst>
          </p:cNvPr>
          <p:cNvSpPr>
            <a:spLocks noGrp="1"/>
          </p:cNvSpPr>
          <p:nvPr>
            <p:ph type="body" sz="quarter" idx="10"/>
          </p:nvPr>
        </p:nvSpPr>
        <p:spPr>
          <a:xfrm>
            <a:off x="539296" y="360363"/>
            <a:ext cx="5913755" cy="706214"/>
          </a:xfrm>
        </p:spPr>
        <p:txBody>
          <a:bodyPr>
            <a:normAutofit/>
          </a:bodyPr>
          <a:lstStyle/>
          <a:p>
            <a:r>
              <a:rPr lang="zh-CN" altLang="en-US" dirty="0">
                <a:latin typeface="方正小标宋简体" panose="03000509000000000000" pitchFamily="65" charset="-122"/>
                <a:ea typeface="方正小标宋简体" panose="03000509000000000000" pitchFamily="65" charset="-122"/>
              </a:rPr>
              <a:t>并行化</a:t>
            </a:r>
            <a:r>
              <a:rPr lang="en-US" altLang="zh-CN" dirty="0">
                <a:latin typeface="方正小标宋简体" panose="03000509000000000000" pitchFamily="65" charset="-122"/>
                <a:ea typeface="方正小标宋简体" panose="03000509000000000000" pitchFamily="65" charset="-122"/>
              </a:rPr>
              <a:t>—</a:t>
            </a:r>
            <a:r>
              <a:rPr lang="zh-CN" altLang="en-US" dirty="0">
                <a:latin typeface="方正小标宋简体" panose="03000509000000000000" pitchFamily="65" charset="-122"/>
                <a:ea typeface="方正小标宋简体" panose="03000509000000000000" pitchFamily="65" charset="-122"/>
              </a:rPr>
              <a:t>循环标准化</a:t>
            </a:r>
            <a:endParaRPr lang="en-US" altLang="zh-CN" dirty="0">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D288BDFC-D1DE-FCFB-8254-967674B398D5}"/>
              </a:ext>
            </a:extLst>
          </p:cNvPr>
          <p:cNvSpPr txBox="1"/>
          <p:nvPr/>
        </p:nvSpPr>
        <p:spPr>
          <a:xfrm>
            <a:off x="539295" y="1534739"/>
            <a:ext cx="10186783" cy="523220"/>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en-US" altLang="zh-CN" sz="2800" dirty="0" err="1">
                <a:latin typeface="方正小标宋简体" panose="03000509000000000000" pitchFamily="65" charset="-122"/>
                <a:ea typeface="方正小标宋简体" panose="03000509000000000000" pitchFamily="65" charset="-122"/>
              </a:rPr>
              <a:t>LoopSimplify</a:t>
            </a:r>
            <a:r>
              <a:rPr lang="zh-CN" altLang="en-US" sz="2800" dirty="0">
                <a:latin typeface="方正小标宋简体" panose="03000509000000000000" pitchFamily="65" charset="-122"/>
                <a:ea typeface="方正小标宋简体" panose="03000509000000000000" pitchFamily="65" charset="-122"/>
              </a:rPr>
              <a:t>（</a:t>
            </a:r>
            <a:r>
              <a:rPr lang="en-US" altLang="zh-CN" sz="2800" dirty="0">
                <a:latin typeface="方正小标宋简体" panose="03000509000000000000" pitchFamily="65" charset="-122"/>
                <a:ea typeface="方正小标宋简体" panose="03000509000000000000" pitchFamily="65" charset="-122"/>
              </a:rPr>
              <a:t>1 preheader 1 single </a:t>
            </a:r>
            <a:r>
              <a:rPr lang="en-US" altLang="zh-CN" sz="2800" dirty="0" err="1">
                <a:latin typeface="方正小标宋简体" panose="03000509000000000000" pitchFamily="65" charset="-122"/>
                <a:ea typeface="方正小标宋简体" panose="03000509000000000000" pitchFamily="65" charset="-122"/>
              </a:rPr>
              <a:t>backedge</a:t>
            </a:r>
            <a:r>
              <a:rPr lang="en-US" altLang="zh-CN" sz="2800" dirty="0">
                <a:latin typeface="方正小标宋简体" panose="03000509000000000000" pitchFamily="65" charset="-122"/>
                <a:ea typeface="方正小标宋简体" panose="03000509000000000000" pitchFamily="65" charset="-122"/>
              </a:rPr>
              <a:t> dedicated exits</a:t>
            </a:r>
            <a:r>
              <a:rPr lang="zh-CN" altLang="en-US" sz="2800" dirty="0">
                <a:latin typeface="方正小标宋简体" panose="03000509000000000000" pitchFamily="65" charset="-122"/>
                <a:ea typeface="方正小标宋简体" panose="03000509000000000000" pitchFamily="65" charset="-122"/>
              </a:rPr>
              <a:t>）</a:t>
            </a:r>
            <a:r>
              <a:rPr lang="en-US" altLang="zh-CN" sz="2800" dirty="0">
                <a:latin typeface="方正小标宋简体" panose="03000509000000000000" pitchFamily="65" charset="-122"/>
                <a:ea typeface="方正小标宋简体" panose="03000509000000000000" pitchFamily="65" charset="-122"/>
              </a:rPr>
              <a:t> </a:t>
            </a:r>
          </a:p>
        </p:txBody>
      </p:sp>
      <p:pic>
        <p:nvPicPr>
          <p:cNvPr id="3" name="Picture 4">
            <a:extLst>
              <a:ext uri="{FF2B5EF4-FFF2-40B4-BE49-F238E27FC236}">
                <a16:creationId xmlns:a16="http://schemas.microsoft.com/office/drawing/2014/main" id="{1FA491C5-F655-0EE9-9CC2-76F671021AE9}"/>
              </a:ext>
            </a:extLst>
          </p:cNvPr>
          <p:cNvPicPr/>
          <p:nvPr/>
        </p:nvPicPr>
        <p:blipFill>
          <a:blip r:embed="rId3"/>
          <a:stretch/>
        </p:blipFill>
        <p:spPr>
          <a:xfrm>
            <a:off x="951246" y="2114688"/>
            <a:ext cx="4681440" cy="4223160"/>
          </a:xfrm>
          <a:prstGeom prst="rect">
            <a:avLst/>
          </a:prstGeom>
          <a:ln w="0">
            <a:noFill/>
          </a:ln>
        </p:spPr>
      </p:pic>
      <p:pic>
        <p:nvPicPr>
          <p:cNvPr id="6" name="Picture 4">
            <a:extLst>
              <a:ext uri="{FF2B5EF4-FFF2-40B4-BE49-F238E27FC236}">
                <a16:creationId xmlns:a16="http://schemas.microsoft.com/office/drawing/2014/main" id="{16F72414-F5E9-1F80-3640-D10A48E72AC3}"/>
              </a:ext>
            </a:extLst>
          </p:cNvPr>
          <p:cNvPicPr/>
          <p:nvPr/>
        </p:nvPicPr>
        <p:blipFill>
          <a:blip r:embed="rId4"/>
          <a:stretch/>
        </p:blipFill>
        <p:spPr>
          <a:xfrm>
            <a:off x="6881154" y="2057959"/>
            <a:ext cx="3962520" cy="4127400"/>
          </a:xfrm>
          <a:prstGeom prst="rect">
            <a:avLst/>
          </a:prstGeom>
          <a:ln w="0">
            <a:noFill/>
          </a:ln>
        </p:spPr>
      </p:pic>
      <p:sp>
        <p:nvSpPr>
          <p:cNvPr id="7" name="文本框 2">
            <a:extLst>
              <a:ext uri="{FF2B5EF4-FFF2-40B4-BE49-F238E27FC236}">
                <a16:creationId xmlns:a16="http://schemas.microsoft.com/office/drawing/2014/main" id="{91B41BB1-AD77-BFB7-D6BE-5506A693399A}"/>
              </a:ext>
            </a:extLst>
          </p:cNvPr>
          <p:cNvSpPr/>
          <p:nvPr/>
        </p:nvSpPr>
        <p:spPr>
          <a:xfrm>
            <a:off x="1934736" y="6394577"/>
            <a:ext cx="22802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2000" b="1" strike="noStrike" spc="-1" dirty="0">
                <a:solidFill>
                  <a:srgbClr val="000000"/>
                </a:solidFill>
                <a:latin typeface="等线"/>
                <a:ea typeface="DejaVu Sans"/>
              </a:rPr>
              <a:t>Common Loop</a:t>
            </a:r>
            <a:endParaRPr lang="en-US" sz="2000" b="0" strike="noStrike" spc="-1" dirty="0">
              <a:solidFill>
                <a:srgbClr val="000000"/>
              </a:solidFill>
              <a:latin typeface="Arial"/>
            </a:endParaRPr>
          </a:p>
        </p:txBody>
      </p:sp>
      <p:sp>
        <p:nvSpPr>
          <p:cNvPr id="8" name="文本框 3">
            <a:extLst>
              <a:ext uri="{FF2B5EF4-FFF2-40B4-BE49-F238E27FC236}">
                <a16:creationId xmlns:a16="http://schemas.microsoft.com/office/drawing/2014/main" id="{4E41F99F-7360-B758-4279-1D6FBD3B7424}"/>
              </a:ext>
            </a:extLst>
          </p:cNvPr>
          <p:cNvSpPr/>
          <p:nvPr/>
        </p:nvSpPr>
        <p:spPr>
          <a:xfrm>
            <a:off x="7599556" y="6394577"/>
            <a:ext cx="337932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2000" b="1" strike="noStrike" spc="-1" dirty="0">
                <a:solidFill>
                  <a:srgbClr val="000000"/>
                </a:solidFill>
                <a:latin typeface="等线"/>
                <a:ea typeface="DejaVu Sans"/>
              </a:rPr>
              <a:t>Canonical Forms Loop</a:t>
            </a:r>
            <a:endParaRPr lang="en-US" sz="2000" b="0" strike="noStrike" spc="-1" dirty="0">
              <a:solidFill>
                <a:srgbClr val="000000"/>
              </a:solidFill>
              <a:latin typeface="Arial"/>
            </a:endParaRPr>
          </a:p>
        </p:txBody>
      </p:sp>
    </p:spTree>
    <p:extLst>
      <p:ext uri="{BB962C8B-B14F-4D97-AF65-F5344CB8AC3E}">
        <p14:creationId xmlns:p14="http://schemas.microsoft.com/office/powerpoint/2010/main" val="790311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D6254-1FD7-794B-7D5A-AACE54CFB2F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AC1FC318-6656-0234-618E-B964A1DA326A}"/>
              </a:ext>
            </a:extLst>
          </p:cNvPr>
          <p:cNvSpPr>
            <a:spLocks noGrp="1"/>
          </p:cNvSpPr>
          <p:nvPr>
            <p:ph type="body" sz="quarter" idx="10"/>
          </p:nvPr>
        </p:nvSpPr>
        <p:spPr>
          <a:xfrm>
            <a:off x="539296" y="360363"/>
            <a:ext cx="7415984" cy="706214"/>
          </a:xfrm>
        </p:spPr>
        <p:txBody>
          <a:bodyPr>
            <a:normAutofit/>
          </a:bodyPr>
          <a:lstStyle/>
          <a:p>
            <a:r>
              <a:rPr lang="zh-CN" altLang="en-US" dirty="0">
                <a:latin typeface="方正小标宋简体" panose="03000509000000000000" pitchFamily="65" charset="-122"/>
                <a:ea typeface="方正小标宋简体" panose="03000509000000000000" pitchFamily="65" charset="-122"/>
              </a:rPr>
              <a:t>并行化</a:t>
            </a:r>
            <a:r>
              <a:rPr lang="en-US" altLang="zh-CN" dirty="0">
                <a:latin typeface="方正小标宋简体" panose="03000509000000000000" pitchFamily="65" charset="-122"/>
                <a:ea typeface="方正小标宋简体" panose="03000509000000000000" pitchFamily="65" charset="-122"/>
              </a:rPr>
              <a:t>—</a:t>
            </a:r>
            <a:r>
              <a:rPr lang="zh-CN" altLang="en-US" dirty="0">
                <a:latin typeface="方正小标宋简体" panose="03000509000000000000" pitchFamily="65" charset="-122"/>
                <a:ea typeface="方正小标宋简体" panose="03000509000000000000" pitchFamily="65" charset="-122"/>
              </a:rPr>
              <a:t>提取循环体</a:t>
            </a:r>
            <a:endParaRPr lang="en-US" altLang="zh-CN" dirty="0">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AFA25845-8729-0B55-845D-0F5CD53511A5}"/>
              </a:ext>
            </a:extLst>
          </p:cNvPr>
          <p:cNvSpPr txBox="1"/>
          <p:nvPr/>
        </p:nvSpPr>
        <p:spPr>
          <a:xfrm>
            <a:off x="539295" y="1534739"/>
            <a:ext cx="10186783" cy="954107"/>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en-US" altLang="zh-CN" sz="2800" dirty="0" err="1">
                <a:latin typeface="方正小标宋简体" panose="03000509000000000000" pitchFamily="65" charset="-122"/>
                <a:ea typeface="方正小标宋简体" panose="03000509000000000000" pitchFamily="65" charset="-122"/>
              </a:rPr>
              <a:t>LoopBodyExtract</a:t>
            </a:r>
            <a:r>
              <a:rPr lang="zh-CN" altLang="en-US" sz="2800" dirty="0">
                <a:latin typeface="方正小标宋简体" panose="03000509000000000000" pitchFamily="65" charset="-122"/>
                <a:ea typeface="方正小标宋简体" panose="03000509000000000000" pitchFamily="65" charset="-122"/>
              </a:rPr>
              <a:t>（</a:t>
            </a:r>
            <a:r>
              <a:rPr lang="en-US" altLang="zh-CN" sz="2800" dirty="0">
                <a:latin typeface="方正小标宋简体" panose="03000509000000000000" pitchFamily="65" charset="-122"/>
                <a:ea typeface="方正小标宋简体" panose="03000509000000000000" pitchFamily="65" charset="-122"/>
              </a:rPr>
              <a:t>transform loop body to a function</a:t>
            </a:r>
            <a:r>
              <a:rPr lang="zh-CN" altLang="en-US" sz="2800" dirty="0">
                <a:latin typeface="方正小标宋简体" panose="03000509000000000000" pitchFamily="65" charset="-122"/>
                <a:ea typeface="方正小标宋简体" panose="03000509000000000000" pitchFamily="65" charset="-122"/>
              </a:rPr>
              <a:t>）</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en-US" altLang="zh-CN" sz="2800" dirty="0" err="1">
                <a:latin typeface="方正小标宋简体" panose="03000509000000000000" pitchFamily="65" charset="-122"/>
                <a:ea typeface="方正小标宋简体" panose="03000509000000000000" pitchFamily="65" charset="-122"/>
              </a:rPr>
              <a:t>loop_body</a:t>
            </a:r>
            <a:r>
              <a:rPr lang="en-US" altLang="zh-CN" sz="2800" dirty="0">
                <a:latin typeface="方正小标宋简体" panose="03000509000000000000" pitchFamily="65" charset="-122"/>
                <a:ea typeface="方正小标宋简体" panose="03000509000000000000" pitchFamily="65" charset="-122"/>
              </a:rPr>
              <a:t>(begin, end,</a:t>
            </a:r>
            <a:r>
              <a:rPr lang="zh-CN" altLang="en-US" sz="2800" dirty="0">
                <a:latin typeface="方正小标宋简体" panose="03000509000000000000" pitchFamily="65" charset="-122"/>
                <a:ea typeface="方正小标宋简体" panose="03000509000000000000" pitchFamily="65" charset="-122"/>
              </a:rPr>
              <a:t> </a:t>
            </a:r>
            <a:r>
              <a:rPr lang="en-US" altLang="zh-CN" sz="2800" dirty="0">
                <a:latin typeface="方正小标宋简体" panose="03000509000000000000" pitchFamily="65" charset="-122"/>
                <a:ea typeface="方正小标宋简体" panose="03000509000000000000" pitchFamily="65" charset="-122"/>
              </a:rPr>
              <a:t>……) </a:t>
            </a:r>
          </a:p>
        </p:txBody>
      </p:sp>
      <p:pic>
        <p:nvPicPr>
          <p:cNvPr id="5" name="Picture 4">
            <a:extLst>
              <a:ext uri="{FF2B5EF4-FFF2-40B4-BE49-F238E27FC236}">
                <a16:creationId xmlns:a16="http://schemas.microsoft.com/office/drawing/2014/main" id="{A3510DAA-87B5-0C6A-773B-7054488C2373}"/>
              </a:ext>
            </a:extLst>
          </p:cNvPr>
          <p:cNvPicPr/>
          <p:nvPr/>
        </p:nvPicPr>
        <p:blipFill>
          <a:blip r:embed="rId3"/>
          <a:stretch/>
        </p:blipFill>
        <p:spPr>
          <a:xfrm>
            <a:off x="69300" y="2421721"/>
            <a:ext cx="3656520" cy="3808800"/>
          </a:xfrm>
          <a:prstGeom prst="rect">
            <a:avLst/>
          </a:prstGeom>
          <a:ln w="0">
            <a:noFill/>
          </a:ln>
        </p:spPr>
      </p:pic>
      <p:pic>
        <p:nvPicPr>
          <p:cNvPr id="8" name="Picture 4">
            <a:extLst>
              <a:ext uri="{FF2B5EF4-FFF2-40B4-BE49-F238E27FC236}">
                <a16:creationId xmlns:a16="http://schemas.microsoft.com/office/drawing/2014/main" id="{A96E63F4-7988-E902-A175-97833FAB740B}"/>
              </a:ext>
            </a:extLst>
          </p:cNvPr>
          <p:cNvPicPr/>
          <p:nvPr/>
        </p:nvPicPr>
        <p:blipFill>
          <a:blip r:embed="rId4"/>
          <a:stretch/>
        </p:blipFill>
        <p:spPr>
          <a:xfrm>
            <a:off x="3783240" y="2526121"/>
            <a:ext cx="3656520" cy="3704400"/>
          </a:xfrm>
          <a:prstGeom prst="rect">
            <a:avLst/>
          </a:prstGeom>
          <a:ln w="0">
            <a:noFill/>
          </a:ln>
        </p:spPr>
      </p:pic>
      <p:pic>
        <p:nvPicPr>
          <p:cNvPr id="10" name="图片 8">
            <a:extLst>
              <a:ext uri="{FF2B5EF4-FFF2-40B4-BE49-F238E27FC236}">
                <a16:creationId xmlns:a16="http://schemas.microsoft.com/office/drawing/2014/main" id="{92B5535B-E967-D4BD-2AC6-1F6347B94F8A}"/>
              </a:ext>
            </a:extLst>
          </p:cNvPr>
          <p:cNvPicPr/>
          <p:nvPr/>
        </p:nvPicPr>
        <p:blipFill>
          <a:blip r:embed="rId5"/>
          <a:srcRect r="35556"/>
          <a:stretch/>
        </p:blipFill>
        <p:spPr>
          <a:xfrm>
            <a:off x="7554600" y="2481120"/>
            <a:ext cx="4498920" cy="3704400"/>
          </a:xfrm>
          <a:prstGeom prst="rect">
            <a:avLst/>
          </a:prstGeom>
          <a:ln w="0">
            <a:noFill/>
          </a:ln>
        </p:spPr>
      </p:pic>
      <p:sp>
        <p:nvSpPr>
          <p:cNvPr id="11" name="文本框 2">
            <a:extLst>
              <a:ext uri="{FF2B5EF4-FFF2-40B4-BE49-F238E27FC236}">
                <a16:creationId xmlns:a16="http://schemas.microsoft.com/office/drawing/2014/main" id="{F06B3305-5169-5638-BB3A-786B0110AC79}"/>
              </a:ext>
            </a:extLst>
          </p:cNvPr>
          <p:cNvSpPr/>
          <p:nvPr/>
        </p:nvSpPr>
        <p:spPr>
          <a:xfrm>
            <a:off x="0" y="6152760"/>
            <a:ext cx="35438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2000" b="1" strike="noStrike" spc="-1" dirty="0">
                <a:solidFill>
                  <a:srgbClr val="000000"/>
                </a:solidFill>
                <a:latin typeface="等线"/>
                <a:ea typeface="DejaVu Sans"/>
              </a:rPr>
              <a:t>Canonical Forms Loop</a:t>
            </a:r>
            <a:endParaRPr lang="en-US" sz="2000" b="0" strike="noStrike" spc="-1" dirty="0">
              <a:solidFill>
                <a:srgbClr val="000000"/>
              </a:solidFill>
              <a:latin typeface="Arial"/>
            </a:endParaRPr>
          </a:p>
        </p:txBody>
      </p:sp>
      <p:sp>
        <p:nvSpPr>
          <p:cNvPr id="14" name="文本框 5">
            <a:extLst>
              <a:ext uri="{FF2B5EF4-FFF2-40B4-BE49-F238E27FC236}">
                <a16:creationId xmlns:a16="http://schemas.microsoft.com/office/drawing/2014/main" id="{316D29A2-9603-18C6-A9E4-09212C0479E8}"/>
              </a:ext>
            </a:extLst>
          </p:cNvPr>
          <p:cNvSpPr/>
          <p:nvPr/>
        </p:nvSpPr>
        <p:spPr>
          <a:xfrm>
            <a:off x="4030560" y="6181920"/>
            <a:ext cx="3164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800" b="1" strike="noStrike" spc="-1" dirty="0">
                <a:solidFill>
                  <a:srgbClr val="000000"/>
                </a:solidFill>
                <a:latin typeface="等线"/>
                <a:ea typeface="DejaVu Sans"/>
              </a:rPr>
              <a:t>After </a:t>
            </a:r>
            <a:r>
              <a:rPr lang="en-US" sz="1800" b="1" strike="noStrike" spc="-1" dirty="0" err="1">
                <a:solidFill>
                  <a:srgbClr val="000000"/>
                </a:solidFill>
                <a:latin typeface="等线"/>
                <a:ea typeface="DejaVu Sans"/>
              </a:rPr>
              <a:t>LoopBodyExtract</a:t>
            </a:r>
            <a:endParaRPr lang="en-US" sz="1800" b="0" strike="noStrike" spc="-1" dirty="0">
              <a:solidFill>
                <a:srgbClr val="000000"/>
              </a:solidFill>
              <a:latin typeface="Arial"/>
            </a:endParaRPr>
          </a:p>
        </p:txBody>
      </p:sp>
    </p:spTree>
    <p:extLst>
      <p:ext uri="{BB962C8B-B14F-4D97-AF65-F5344CB8AC3E}">
        <p14:creationId xmlns:p14="http://schemas.microsoft.com/office/powerpoint/2010/main" val="1817536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9220" y="2418388"/>
            <a:ext cx="2198404" cy="2454553"/>
            <a:chOff x="657225" y="3286125"/>
            <a:chExt cx="2571750" cy="2971800"/>
          </a:xfrm>
        </p:grpSpPr>
        <p:sp>
          <p:nvSpPr>
            <p:cNvPr id="16" name="矩形: 对角圆角 12"/>
            <p:cNvSpPr/>
            <p:nvPr/>
          </p:nvSpPr>
          <p:spPr>
            <a:xfrm>
              <a:off x="657225" y="3286125"/>
              <a:ext cx="2571750" cy="2971800"/>
            </a:xfrm>
            <a:prstGeom prst="round2DiagRect">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小标宋简体" panose="03000509000000000000" pitchFamily="65" charset="-122"/>
                <a:ea typeface="方正小标宋简体" panose="03000509000000000000" pitchFamily="65" charset="-122"/>
              </a:endParaRPr>
            </a:p>
          </p:txBody>
        </p:sp>
        <p:sp>
          <p:nvSpPr>
            <p:cNvPr id="17" name="矩形 16"/>
            <p:cNvSpPr/>
            <p:nvPr/>
          </p:nvSpPr>
          <p:spPr>
            <a:xfrm>
              <a:off x="1353154" y="4970532"/>
              <a:ext cx="1179897" cy="793013"/>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3200" b="1" i="0" u="none" strike="noStrike" kern="0" cap="none" spc="0" normalizeH="0" baseline="0" noProof="0" dirty="0">
                  <a:ln w="0">
                    <a:noFill/>
                  </a:ln>
                  <a:solidFill>
                    <a:schemeClr val="tx1">
                      <a:lumMod val="65000"/>
                      <a:lumOff val="35000"/>
                    </a:schemeClr>
                  </a:solidFill>
                  <a:effectLst/>
                  <a:uLnTx/>
                  <a:uFillTx/>
                  <a:latin typeface="方正小标宋简体" panose="03000509000000000000" pitchFamily="65" charset="-122"/>
                  <a:ea typeface="方正小标宋简体" panose="03000509000000000000" pitchFamily="65" charset="-122"/>
                </a:rPr>
                <a:t>概述</a:t>
              </a:r>
            </a:p>
          </p:txBody>
        </p:sp>
        <p:grpSp>
          <p:nvGrpSpPr>
            <p:cNvPr id="24" name="组合 23"/>
            <p:cNvGrpSpPr/>
            <p:nvPr/>
          </p:nvGrpSpPr>
          <p:grpSpPr>
            <a:xfrm>
              <a:off x="1323565" y="3579882"/>
              <a:ext cx="1239071" cy="1076325"/>
              <a:chOff x="1288996" y="3579882"/>
              <a:chExt cx="1239071" cy="1076325"/>
            </a:xfrm>
          </p:grpSpPr>
          <p:sp>
            <p:nvSpPr>
              <p:cNvPr id="25" name="椭圆 24"/>
              <p:cNvSpPr/>
              <p:nvPr/>
            </p:nvSpPr>
            <p:spPr>
              <a:xfrm>
                <a:off x="1370369" y="3579882"/>
                <a:ext cx="1076325" cy="1076325"/>
              </a:xfrm>
              <a:prstGeom prst="ellipse">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小标宋简体" panose="03000509000000000000" pitchFamily="65" charset="-122"/>
                  <a:ea typeface="方正小标宋简体" panose="03000509000000000000" pitchFamily="65" charset="-122"/>
                </a:endParaRPr>
              </a:p>
            </p:txBody>
          </p:sp>
          <p:sp>
            <p:nvSpPr>
              <p:cNvPr id="26" name="文本框 25"/>
              <p:cNvSpPr txBox="1"/>
              <p:nvPr/>
            </p:nvSpPr>
            <p:spPr>
              <a:xfrm>
                <a:off x="1288996" y="3725629"/>
                <a:ext cx="1239071"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500" b="0" i="0" u="none" strike="noStrike" kern="1200" cap="none" spc="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rPr>
                  <a:t>1</a:t>
                </a:r>
                <a:endParaRPr kumimoji="0" lang="zh-CN" altLang="en-US" sz="4500" b="0" i="0" u="none" strike="noStrike" kern="1200" cap="none" spc="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endParaRPr>
              </a:p>
            </p:txBody>
          </p:sp>
        </p:grpSp>
      </p:grpSp>
      <p:grpSp>
        <p:nvGrpSpPr>
          <p:cNvPr id="27" name="组合 26"/>
          <p:cNvGrpSpPr/>
          <p:nvPr/>
        </p:nvGrpSpPr>
        <p:grpSpPr>
          <a:xfrm>
            <a:off x="2554640" y="2381806"/>
            <a:ext cx="2198404" cy="2454553"/>
            <a:chOff x="657225" y="3286125"/>
            <a:chExt cx="2571750" cy="2971800"/>
          </a:xfrm>
        </p:grpSpPr>
        <p:sp>
          <p:nvSpPr>
            <p:cNvPr id="28" name="矩形: 对角圆角 18"/>
            <p:cNvSpPr/>
            <p:nvPr/>
          </p:nvSpPr>
          <p:spPr>
            <a:xfrm>
              <a:off x="657225" y="3286125"/>
              <a:ext cx="2571750" cy="2971800"/>
            </a:xfrm>
            <a:prstGeom prst="round2DiagRect">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小标宋简体" panose="03000509000000000000" pitchFamily="65" charset="-122"/>
                <a:ea typeface="方正小标宋简体" panose="03000509000000000000" pitchFamily="65" charset="-122"/>
              </a:endParaRPr>
            </a:p>
          </p:txBody>
        </p:sp>
        <p:sp>
          <p:nvSpPr>
            <p:cNvPr id="29" name="矩形 28"/>
            <p:cNvSpPr/>
            <p:nvPr/>
          </p:nvSpPr>
          <p:spPr>
            <a:xfrm>
              <a:off x="1026824" y="4970532"/>
              <a:ext cx="1832553" cy="654988"/>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3200" b="1" kern="0" noProof="1">
                  <a:ln w="0">
                    <a:noFill/>
                  </a:ln>
                  <a:solidFill>
                    <a:schemeClr val="tx1">
                      <a:lumMod val="65000"/>
                      <a:lumOff val="35000"/>
                    </a:schemeClr>
                  </a:solidFill>
                  <a:effectLst/>
                  <a:uLnTx/>
                  <a:uFillTx/>
                  <a:latin typeface="方正小标宋简体" panose="03000509000000000000" pitchFamily="65" charset="-122"/>
                  <a:ea typeface="方正小标宋简体" panose="03000509000000000000" pitchFamily="65" charset="-122"/>
                  <a:sym typeface="+mn-ea"/>
                </a:rPr>
                <a:t>编译流程</a:t>
              </a:r>
              <a:endParaRPr kumimoji="0" lang="zh-CN" altLang="en-US" sz="1600" b="0" i="0" u="none" strike="noStrike" kern="0" cap="none" spc="0" normalizeH="0" baseline="0" noProof="1">
                <a:ln>
                  <a:noFill/>
                </a:ln>
                <a:solidFill>
                  <a:schemeClr val="tx1">
                    <a:lumMod val="65000"/>
                    <a:lumOff val="35000"/>
                  </a:schemeClr>
                </a:solidFill>
                <a:effectLst/>
                <a:uLnTx/>
                <a:uFillTx/>
                <a:latin typeface="方正小标宋简体" panose="03000509000000000000" pitchFamily="65" charset="-122"/>
                <a:ea typeface="方正小标宋简体" panose="03000509000000000000" pitchFamily="65" charset="-122"/>
                <a:sym typeface="Arial" panose="020B0604020202020204" pitchFamily="34" charset="0"/>
              </a:endParaRPr>
            </a:p>
          </p:txBody>
        </p:sp>
        <p:grpSp>
          <p:nvGrpSpPr>
            <p:cNvPr id="30" name="组合 29"/>
            <p:cNvGrpSpPr/>
            <p:nvPr/>
          </p:nvGrpSpPr>
          <p:grpSpPr>
            <a:xfrm>
              <a:off x="1323565" y="3579882"/>
              <a:ext cx="1239071" cy="1076325"/>
              <a:chOff x="1288996" y="3579882"/>
              <a:chExt cx="1239071" cy="1076325"/>
            </a:xfrm>
          </p:grpSpPr>
          <p:sp>
            <p:nvSpPr>
              <p:cNvPr id="31" name="椭圆 30"/>
              <p:cNvSpPr/>
              <p:nvPr/>
            </p:nvSpPr>
            <p:spPr>
              <a:xfrm>
                <a:off x="1370369" y="3579882"/>
                <a:ext cx="1076325" cy="1076325"/>
              </a:xfrm>
              <a:prstGeom prst="ellipse">
                <a:avLst/>
              </a:prstGeom>
              <a:solidFill>
                <a:srgbClr val="188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小标宋简体" panose="03000509000000000000" pitchFamily="65" charset="-122"/>
                  <a:ea typeface="方正小标宋简体" panose="03000509000000000000" pitchFamily="65" charset="-122"/>
                </a:endParaRPr>
              </a:p>
            </p:txBody>
          </p:sp>
          <p:sp>
            <p:nvSpPr>
              <p:cNvPr id="32" name="文本框 31"/>
              <p:cNvSpPr txBox="1"/>
              <p:nvPr/>
            </p:nvSpPr>
            <p:spPr>
              <a:xfrm>
                <a:off x="1288996" y="3725629"/>
                <a:ext cx="1239071"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500" b="0" i="0" u="none" strike="noStrike" kern="1200" cap="none" spc="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rPr>
                  <a:t>2</a:t>
                </a:r>
                <a:endParaRPr kumimoji="0" lang="zh-CN" altLang="en-US" sz="4500" b="0" i="0" u="none" strike="noStrike" kern="1200" cap="none" spc="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endParaRPr>
              </a:p>
            </p:txBody>
          </p:sp>
        </p:grpSp>
      </p:grpSp>
      <p:grpSp>
        <p:nvGrpSpPr>
          <p:cNvPr id="33" name="组合 32"/>
          <p:cNvGrpSpPr/>
          <p:nvPr/>
        </p:nvGrpSpPr>
        <p:grpSpPr>
          <a:xfrm>
            <a:off x="4990060" y="2381806"/>
            <a:ext cx="2198404" cy="2454553"/>
            <a:chOff x="657225" y="3286125"/>
            <a:chExt cx="2571750" cy="2971800"/>
          </a:xfrm>
        </p:grpSpPr>
        <p:sp>
          <p:nvSpPr>
            <p:cNvPr id="34" name="矩形: 对角圆角 24"/>
            <p:cNvSpPr/>
            <p:nvPr/>
          </p:nvSpPr>
          <p:spPr>
            <a:xfrm>
              <a:off x="657225" y="3286125"/>
              <a:ext cx="2571750" cy="2971800"/>
            </a:xfrm>
            <a:prstGeom prst="round2DiagRect">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小标宋简体" panose="03000509000000000000" pitchFamily="65" charset="-122"/>
                <a:ea typeface="方正小标宋简体" panose="03000509000000000000" pitchFamily="65" charset="-122"/>
              </a:endParaRPr>
            </a:p>
          </p:txBody>
        </p:sp>
        <p:sp>
          <p:nvSpPr>
            <p:cNvPr id="35" name="矩形 34"/>
            <p:cNvSpPr/>
            <p:nvPr/>
          </p:nvSpPr>
          <p:spPr>
            <a:xfrm>
              <a:off x="871214" y="4970532"/>
              <a:ext cx="2143768" cy="793013"/>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3200" b="1" i="0" u="none" strike="noStrike" kern="0" cap="none" spc="0" normalizeH="0" baseline="0" dirty="0">
                  <a:ln w="0">
                    <a:noFill/>
                  </a:ln>
                  <a:solidFill>
                    <a:schemeClr val="tx1">
                      <a:lumMod val="65000"/>
                      <a:lumOff val="35000"/>
                    </a:schemeClr>
                  </a:solidFill>
                  <a:latin typeface="方正小标宋简体" panose="03000509000000000000" pitchFamily="65" charset="-122"/>
                  <a:ea typeface="方正小标宋简体" panose="03000509000000000000" pitchFamily="65" charset="-122"/>
                  <a:sym typeface="+mn-ea"/>
                </a:rPr>
                <a:t>关键</a:t>
              </a:r>
              <a:r>
                <a:rPr lang="zh-CN" altLang="en-US" sz="3200" b="1" kern="0" dirty="0">
                  <a:ln w="0">
                    <a:noFill/>
                  </a:ln>
                  <a:solidFill>
                    <a:schemeClr val="tx1">
                      <a:lumMod val="65000"/>
                      <a:lumOff val="35000"/>
                    </a:schemeClr>
                  </a:solidFill>
                  <a:latin typeface="方正小标宋简体" panose="03000509000000000000" pitchFamily="65" charset="-122"/>
                  <a:ea typeface="方正小标宋简体" panose="03000509000000000000" pitchFamily="65" charset="-122"/>
                  <a:sym typeface="+mn-ea"/>
                </a:rPr>
                <a:t>模块</a:t>
              </a:r>
              <a:endParaRPr kumimoji="0" lang="zh-CN" altLang="en-US" sz="3200" b="1" i="0" u="none" strike="noStrike" kern="0" cap="none" spc="0" normalizeH="0" baseline="0" noProof="0" dirty="0">
                <a:ln w="0">
                  <a:noFill/>
                </a:ln>
                <a:solidFill>
                  <a:schemeClr val="tx1">
                    <a:lumMod val="65000"/>
                    <a:lumOff val="35000"/>
                  </a:schemeClr>
                </a:solidFill>
                <a:effectLst/>
                <a:uLnTx/>
                <a:uFillTx/>
                <a:latin typeface="方正小标宋简体" panose="03000509000000000000" pitchFamily="65" charset="-122"/>
                <a:ea typeface="方正小标宋简体" panose="03000509000000000000" pitchFamily="65" charset="-122"/>
              </a:endParaRPr>
            </a:p>
          </p:txBody>
        </p:sp>
        <p:grpSp>
          <p:nvGrpSpPr>
            <p:cNvPr id="36" name="组合 35"/>
            <p:cNvGrpSpPr/>
            <p:nvPr/>
          </p:nvGrpSpPr>
          <p:grpSpPr>
            <a:xfrm>
              <a:off x="1323565" y="3579882"/>
              <a:ext cx="1239071" cy="1076325"/>
              <a:chOff x="1288996" y="3579882"/>
              <a:chExt cx="1239071" cy="1076325"/>
            </a:xfrm>
          </p:grpSpPr>
          <p:sp>
            <p:nvSpPr>
              <p:cNvPr id="37" name="椭圆 36"/>
              <p:cNvSpPr/>
              <p:nvPr/>
            </p:nvSpPr>
            <p:spPr>
              <a:xfrm>
                <a:off x="1370369" y="3579882"/>
                <a:ext cx="1076325" cy="1076325"/>
              </a:xfrm>
              <a:prstGeom prst="ellipse">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小标宋简体" panose="03000509000000000000" pitchFamily="65" charset="-122"/>
                  <a:ea typeface="方正小标宋简体" panose="03000509000000000000" pitchFamily="65" charset="-122"/>
                </a:endParaRPr>
              </a:p>
            </p:txBody>
          </p:sp>
          <p:sp>
            <p:nvSpPr>
              <p:cNvPr id="38" name="文本框 37"/>
              <p:cNvSpPr txBox="1"/>
              <p:nvPr/>
            </p:nvSpPr>
            <p:spPr>
              <a:xfrm>
                <a:off x="1288996" y="3725629"/>
                <a:ext cx="1239071"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500" b="0" i="0" u="none" strike="noStrike" kern="1200" cap="none" spc="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rPr>
                  <a:t>3</a:t>
                </a:r>
                <a:endParaRPr kumimoji="0" lang="zh-CN" altLang="en-US" sz="4500" b="0" i="0" u="none" strike="noStrike" kern="1200" cap="none" spc="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endParaRPr>
              </a:p>
            </p:txBody>
          </p:sp>
        </p:grpSp>
      </p:grpSp>
      <p:sp>
        <p:nvSpPr>
          <p:cNvPr id="2" name="文本占位符 1"/>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目录</a:t>
            </a:r>
          </a:p>
        </p:txBody>
      </p:sp>
      <p:grpSp>
        <p:nvGrpSpPr>
          <p:cNvPr id="3" name="组合 2">
            <a:extLst>
              <a:ext uri="{FF2B5EF4-FFF2-40B4-BE49-F238E27FC236}">
                <a16:creationId xmlns:a16="http://schemas.microsoft.com/office/drawing/2014/main" id="{8DD03D5F-A402-42C8-1501-EE705DA7DA01}"/>
              </a:ext>
            </a:extLst>
          </p:cNvPr>
          <p:cNvGrpSpPr/>
          <p:nvPr/>
        </p:nvGrpSpPr>
        <p:grpSpPr>
          <a:xfrm>
            <a:off x="7425480" y="2418388"/>
            <a:ext cx="2198404" cy="2454553"/>
            <a:chOff x="657225" y="3286125"/>
            <a:chExt cx="2571750" cy="2971800"/>
          </a:xfrm>
        </p:grpSpPr>
        <p:sp>
          <p:nvSpPr>
            <p:cNvPr id="4" name="矩形: 对角圆角 30">
              <a:extLst>
                <a:ext uri="{FF2B5EF4-FFF2-40B4-BE49-F238E27FC236}">
                  <a16:creationId xmlns:a16="http://schemas.microsoft.com/office/drawing/2014/main" id="{BE53505E-96A7-EE12-C6BB-3BC87A97857C}"/>
                </a:ext>
              </a:extLst>
            </p:cNvPr>
            <p:cNvSpPr/>
            <p:nvPr/>
          </p:nvSpPr>
          <p:spPr>
            <a:xfrm>
              <a:off x="657225" y="3286125"/>
              <a:ext cx="2571750" cy="2971800"/>
            </a:xfrm>
            <a:prstGeom prst="round2DiagRect">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小标宋简体" panose="03000509000000000000" pitchFamily="65" charset="-122"/>
                <a:ea typeface="方正小标宋简体" panose="03000509000000000000" pitchFamily="65" charset="-122"/>
              </a:endParaRPr>
            </a:p>
          </p:txBody>
        </p:sp>
        <p:sp>
          <p:nvSpPr>
            <p:cNvPr id="5" name="矩形 4">
              <a:extLst>
                <a:ext uri="{FF2B5EF4-FFF2-40B4-BE49-F238E27FC236}">
                  <a16:creationId xmlns:a16="http://schemas.microsoft.com/office/drawing/2014/main" id="{FF17F7A9-C232-9991-2C59-9DA42E60251E}"/>
                </a:ext>
              </a:extLst>
            </p:cNvPr>
            <p:cNvSpPr/>
            <p:nvPr/>
          </p:nvSpPr>
          <p:spPr>
            <a:xfrm>
              <a:off x="1026823" y="4970532"/>
              <a:ext cx="1832554" cy="654988"/>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3200" b="1" kern="0" noProof="0" dirty="0">
                  <a:ln w="0">
                    <a:noFill/>
                  </a:ln>
                  <a:solidFill>
                    <a:schemeClr val="tx1">
                      <a:lumMod val="65000"/>
                      <a:lumOff val="35000"/>
                    </a:schemeClr>
                  </a:solidFill>
                  <a:effectLst/>
                  <a:uLnTx/>
                  <a:uFillTx/>
                  <a:latin typeface="方正小标宋简体" panose="03000509000000000000" pitchFamily="65" charset="-122"/>
                  <a:ea typeface="方正小标宋简体" panose="03000509000000000000" pitchFamily="65" charset="-122"/>
                  <a:sym typeface="+mn-ea"/>
                </a:rPr>
                <a:t>项目管理</a:t>
              </a:r>
              <a:endParaRPr kumimoji="0" lang="zh-CN" altLang="en-US" sz="3200" b="1" i="0" u="none" strike="noStrike" kern="0" cap="none" spc="0" normalizeH="0" baseline="0" noProof="0" dirty="0">
                <a:ln w="0">
                  <a:noFill/>
                </a:ln>
                <a:solidFill>
                  <a:schemeClr val="tx1">
                    <a:lumMod val="65000"/>
                    <a:lumOff val="35000"/>
                  </a:schemeClr>
                </a:solidFill>
                <a:effectLst/>
                <a:uLnTx/>
                <a:uFillTx/>
                <a:latin typeface="方正小标宋简体" panose="03000509000000000000" pitchFamily="65" charset="-122"/>
                <a:ea typeface="方正小标宋简体" panose="03000509000000000000" pitchFamily="65" charset="-122"/>
              </a:endParaRPr>
            </a:p>
          </p:txBody>
        </p:sp>
        <p:grpSp>
          <p:nvGrpSpPr>
            <p:cNvPr id="6" name="组合 5">
              <a:extLst>
                <a:ext uri="{FF2B5EF4-FFF2-40B4-BE49-F238E27FC236}">
                  <a16:creationId xmlns:a16="http://schemas.microsoft.com/office/drawing/2014/main" id="{2F70CD92-3887-0815-4990-E3D777765A80}"/>
                </a:ext>
              </a:extLst>
            </p:cNvPr>
            <p:cNvGrpSpPr/>
            <p:nvPr/>
          </p:nvGrpSpPr>
          <p:grpSpPr>
            <a:xfrm>
              <a:off x="1323565" y="3579882"/>
              <a:ext cx="1239071" cy="1076325"/>
              <a:chOff x="1288996" y="3579882"/>
              <a:chExt cx="1239071" cy="1076325"/>
            </a:xfrm>
          </p:grpSpPr>
          <p:sp>
            <p:nvSpPr>
              <p:cNvPr id="7" name="椭圆 6">
                <a:extLst>
                  <a:ext uri="{FF2B5EF4-FFF2-40B4-BE49-F238E27FC236}">
                    <a16:creationId xmlns:a16="http://schemas.microsoft.com/office/drawing/2014/main" id="{BE839DC2-939B-E78C-019B-53DCEAA5F196}"/>
                  </a:ext>
                </a:extLst>
              </p:cNvPr>
              <p:cNvSpPr/>
              <p:nvPr/>
            </p:nvSpPr>
            <p:spPr>
              <a:xfrm>
                <a:off x="1370369" y="3579882"/>
                <a:ext cx="1076325" cy="1076325"/>
              </a:xfrm>
              <a:prstGeom prst="ellipse">
                <a:avLst/>
              </a:prstGeom>
              <a:solidFill>
                <a:srgbClr val="188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小标宋简体" panose="03000509000000000000" pitchFamily="65" charset="-122"/>
                  <a:ea typeface="方正小标宋简体" panose="03000509000000000000" pitchFamily="65" charset="-122"/>
                </a:endParaRPr>
              </a:p>
            </p:txBody>
          </p:sp>
          <p:sp>
            <p:nvSpPr>
              <p:cNvPr id="8" name="文本框 7">
                <a:extLst>
                  <a:ext uri="{FF2B5EF4-FFF2-40B4-BE49-F238E27FC236}">
                    <a16:creationId xmlns:a16="http://schemas.microsoft.com/office/drawing/2014/main" id="{C03BA1E1-F677-EDA5-1789-FAEBE6103265}"/>
                  </a:ext>
                </a:extLst>
              </p:cNvPr>
              <p:cNvSpPr txBox="1"/>
              <p:nvPr/>
            </p:nvSpPr>
            <p:spPr>
              <a:xfrm>
                <a:off x="1288996" y="3725629"/>
                <a:ext cx="1239071"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500" b="0" i="0" u="none" strike="noStrike" kern="1200" cap="none" spc="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rPr>
                  <a:t>4</a:t>
                </a:r>
                <a:endParaRPr kumimoji="0" lang="zh-CN" altLang="en-US" sz="4500" b="0" i="0" u="none" strike="noStrike" kern="1200" cap="none" spc="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endParaRPr>
              </a:p>
            </p:txBody>
          </p:sp>
        </p:grpSp>
      </p:grpSp>
      <p:grpSp>
        <p:nvGrpSpPr>
          <p:cNvPr id="51" name="组合 50">
            <a:extLst>
              <a:ext uri="{FF2B5EF4-FFF2-40B4-BE49-F238E27FC236}">
                <a16:creationId xmlns:a16="http://schemas.microsoft.com/office/drawing/2014/main" id="{DAD8C3F4-7830-6492-4429-B5FA9D526CA0}"/>
              </a:ext>
            </a:extLst>
          </p:cNvPr>
          <p:cNvGrpSpPr/>
          <p:nvPr/>
        </p:nvGrpSpPr>
        <p:grpSpPr>
          <a:xfrm>
            <a:off x="9860900" y="2421282"/>
            <a:ext cx="2198404" cy="2454553"/>
            <a:chOff x="657225" y="3286125"/>
            <a:chExt cx="2571750" cy="2971800"/>
          </a:xfrm>
        </p:grpSpPr>
        <p:sp>
          <p:nvSpPr>
            <p:cNvPr id="52" name="矩形: 对角圆角 12">
              <a:extLst>
                <a:ext uri="{FF2B5EF4-FFF2-40B4-BE49-F238E27FC236}">
                  <a16:creationId xmlns:a16="http://schemas.microsoft.com/office/drawing/2014/main" id="{B786F8C2-4A51-CB8B-8EEB-770B88B1F74E}"/>
                </a:ext>
              </a:extLst>
            </p:cNvPr>
            <p:cNvSpPr/>
            <p:nvPr/>
          </p:nvSpPr>
          <p:spPr>
            <a:xfrm>
              <a:off x="657225" y="3286125"/>
              <a:ext cx="2571750" cy="2971800"/>
            </a:xfrm>
            <a:prstGeom prst="round2DiagRect">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小标宋简体" panose="03000509000000000000" pitchFamily="65" charset="-122"/>
                <a:ea typeface="方正小标宋简体" panose="03000509000000000000" pitchFamily="65" charset="-122"/>
              </a:endParaRPr>
            </a:p>
          </p:txBody>
        </p:sp>
        <p:sp>
          <p:nvSpPr>
            <p:cNvPr id="53" name="矩形 52">
              <a:extLst>
                <a:ext uri="{FF2B5EF4-FFF2-40B4-BE49-F238E27FC236}">
                  <a16:creationId xmlns:a16="http://schemas.microsoft.com/office/drawing/2014/main" id="{8DC5F3A8-040C-1BF1-75CC-A739B531E6F4}"/>
                </a:ext>
              </a:extLst>
            </p:cNvPr>
            <p:cNvSpPr/>
            <p:nvPr/>
          </p:nvSpPr>
          <p:spPr>
            <a:xfrm>
              <a:off x="820840" y="4970532"/>
              <a:ext cx="2244525" cy="654988"/>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3200" b="1" i="0" u="none" strike="noStrike" kern="0" cap="none" spc="0" normalizeH="0" baseline="0" noProof="0" dirty="0">
                  <a:ln w="0">
                    <a:noFill/>
                  </a:ln>
                  <a:solidFill>
                    <a:schemeClr val="tx1">
                      <a:lumMod val="65000"/>
                      <a:lumOff val="35000"/>
                    </a:schemeClr>
                  </a:solidFill>
                  <a:effectLst/>
                  <a:uLnTx/>
                  <a:uFillTx/>
                  <a:latin typeface="方正小标宋简体" panose="03000509000000000000" pitchFamily="65" charset="-122"/>
                  <a:ea typeface="方正小标宋简体" panose="03000509000000000000" pitchFamily="65" charset="-122"/>
                </a:rPr>
                <a:t>经验与教训</a:t>
              </a:r>
            </a:p>
          </p:txBody>
        </p:sp>
        <p:grpSp>
          <p:nvGrpSpPr>
            <p:cNvPr id="54" name="组合 53">
              <a:extLst>
                <a:ext uri="{FF2B5EF4-FFF2-40B4-BE49-F238E27FC236}">
                  <a16:creationId xmlns:a16="http://schemas.microsoft.com/office/drawing/2014/main" id="{3F8F2DD4-4ED4-063F-1810-D32D54E00E6D}"/>
                </a:ext>
              </a:extLst>
            </p:cNvPr>
            <p:cNvGrpSpPr/>
            <p:nvPr/>
          </p:nvGrpSpPr>
          <p:grpSpPr>
            <a:xfrm>
              <a:off x="1323565" y="3579882"/>
              <a:ext cx="1239071" cy="1076325"/>
              <a:chOff x="1288996" y="3579882"/>
              <a:chExt cx="1239071" cy="1076325"/>
            </a:xfrm>
          </p:grpSpPr>
          <p:sp>
            <p:nvSpPr>
              <p:cNvPr id="55" name="椭圆 54">
                <a:extLst>
                  <a:ext uri="{FF2B5EF4-FFF2-40B4-BE49-F238E27FC236}">
                    <a16:creationId xmlns:a16="http://schemas.microsoft.com/office/drawing/2014/main" id="{9500D867-387A-1D6B-02C8-FAC63CD198F0}"/>
                  </a:ext>
                </a:extLst>
              </p:cNvPr>
              <p:cNvSpPr/>
              <p:nvPr/>
            </p:nvSpPr>
            <p:spPr>
              <a:xfrm>
                <a:off x="1370369" y="3579882"/>
                <a:ext cx="1076325" cy="1076325"/>
              </a:xfrm>
              <a:prstGeom prst="ellipse">
                <a:avLst/>
              </a:prstGeom>
              <a:solidFill>
                <a:srgbClr val="005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小标宋简体" panose="03000509000000000000" pitchFamily="65" charset="-122"/>
                  <a:ea typeface="方正小标宋简体" panose="03000509000000000000" pitchFamily="65" charset="-122"/>
                </a:endParaRPr>
              </a:p>
            </p:txBody>
          </p:sp>
          <p:sp>
            <p:nvSpPr>
              <p:cNvPr id="56" name="文本框 55">
                <a:extLst>
                  <a:ext uri="{FF2B5EF4-FFF2-40B4-BE49-F238E27FC236}">
                    <a16:creationId xmlns:a16="http://schemas.microsoft.com/office/drawing/2014/main" id="{5CFCBB65-82C1-527B-2A54-4E6C0BF5FCDB}"/>
                  </a:ext>
                </a:extLst>
              </p:cNvPr>
              <p:cNvSpPr txBox="1"/>
              <p:nvPr/>
            </p:nvSpPr>
            <p:spPr>
              <a:xfrm>
                <a:off x="1288996" y="3725629"/>
                <a:ext cx="1239071"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500" dirty="0">
                    <a:solidFill>
                      <a:prstClr val="white"/>
                    </a:solidFill>
                    <a:latin typeface="方正小标宋简体" panose="03000509000000000000" pitchFamily="65" charset="-122"/>
                    <a:ea typeface="方正小标宋简体" panose="03000509000000000000" pitchFamily="65" charset="-122"/>
                  </a:rPr>
                  <a:t>5</a:t>
                </a:r>
                <a:endParaRPr kumimoji="0" lang="zh-CN" altLang="en-US" sz="4500" b="0" i="0" u="none" strike="noStrike" kern="1200" cap="none" spc="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5702F-3BDA-441F-9A73-55127F573C27}"/>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ED31132D-342B-AD45-A8E8-85C5C9FDBE59}"/>
              </a:ext>
            </a:extLst>
          </p:cNvPr>
          <p:cNvSpPr>
            <a:spLocks noGrp="1"/>
          </p:cNvSpPr>
          <p:nvPr>
            <p:ph type="body" sz="quarter" idx="10"/>
          </p:nvPr>
        </p:nvSpPr>
        <p:spPr>
          <a:xfrm>
            <a:off x="539296" y="360363"/>
            <a:ext cx="7415984" cy="706214"/>
          </a:xfrm>
        </p:spPr>
        <p:txBody>
          <a:bodyPr>
            <a:normAutofit/>
          </a:bodyPr>
          <a:lstStyle/>
          <a:p>
            <a:r>
              <a:rPr lang="zh-CN" altLang="en-US" dirty="0">
                <a:latin typeface="方正小标宋简体" panose="03000509000000000000" pitchFamily="65" charset="-122"/>
                <a:ea typeface="方正小标宋简体" panose="03000509000000000000" pitchFamily="65" charset="-122"/>
              </a:rPr>
              <a:t>并行化</a:t>
            </a:r>
            <a:r>
              <a:rPr lang="en-US" altLang="zh-CN" dirty="0">
                <a:latin typeface="方正小标宋简体" panose="03000509000000000000" pitchFamily="65" charset="-122"/>
                <a:ea typeface="方正小标宋简体" panose="03000509000000000000" pitchFamily="65" charset="-122"/>
              </a:rPr>
              <a:t>—</a:t>
            </a:r>
            <a:r>
              <a:rPr lang="zh-CN" altLang="en-US" dirty="0">
                <a:latin typeface="方正小标宋简体" panose="03000509000000000000" pitchFamily="65" charset="-122"/>
                <a:ea typeface="方正小标宋简体" panose="03000509000000000000" pitchFamily="65" charset="-122"/>
              </a:rPr>
              <a:t>封装</a:t>
            </a:r>
            <a:endParaRPr lang="en-US" altLang="zh-CN" dirty="0">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6B222229-5FA1-D463-6976-97B12C2E50A8}"/>
              </a:ext>
            </a:extLst>
          </p:cNvPr>
          <p:cNvSpPr txBox="1"/>
          <p:nvPr/>
        </p:nvSpPr>
        <p:spPr>
          <a:xfrm>
            <a:off x="539295" y="1534739"/>
            <a:ext cx="10186783" cy="1384995"/>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en-US" altLang="zh-CN" sz="2800" dirty="0" err="1">
                <a:latin typeface="方正小标宋简体" panose="03000509000000000000" pitchFamily="65" charset="-122"/>
                <a:ea typeface="方正小标宋简体" panose="03000509000000000000" pitchFamily="65" charset="-122"/>
              </a:rPr>
              <a:t>ParallelBodyExtract</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en-US" altLang="zh-CN" sz="2800" dirty="0" err="1">
                <a:latin typeface="方正小标宋简体" panose="03000509000000000000" pitchFamily="65" charset="-122"/>
                <a:ea typeface="方正小标宋简体" panose="03000509000000000000" pitchFamily="65" charset="-122"/>
              </a:rPr>
              <a:t>parallel_body</a:t>
            </a:r>
            <a:r>
              <a:rPr lang="en-US" altLang="zh-CN" sz="2800" dirty="0">
                <a:latin typeface="方正小标宋简体" panose="03000509000000000000" pitchFamily="65" charset="-122"/>
                <a:ea typeface="方正小标宋简体" panose="03000509000000000000" pitchFamily="65" charset="-122"/>
              </a:rPr>
              <a:t>(begin, end, ……)</a:t>
            </a:r>
          </a:p>
          <a:p>
            <a:r>
              <a:rPr lang="en-US" altLang="zh-CN" sz="2800" dirty="0">
                <a:latin typeface="方正小标宋简体" panose="03000509000000000000" pitchFamily="65" charset="-122"/>
                <a:ea typeface="方正小标宋简体" panose="03000509000000000000" pitchFamily="65" charset="-122"/>
              </a:rPr>
              <a:t>·</a:t>
            </a:r>
            <a:r>
              <a:rPr lang="en-US" altLang="zh-CN" sz="2800" dirty="0" err="1">
                <a:latin typeface="方正小标宋简体" panose="03000509000000000000" pitchFamily="65" charset="-122"/>
                <a:ea typeface="方正小标宋简体" panose="03000509000000000000" pitchFamily="65" charset="-122"/>
              </a:rPr>
              <a:t>LoopParallel</a:t>
            </a:r>
            <a:endParaRPr lang="en-US" altLang="zh-CN" sz="2800" dirty="0">
              <a:latin typeface="方正小标宋简体" panose="03000509000000000000" pitchFamily="65" charset="-122"/>
              <a:ea typeface="方正小标宋简体" panose="03000509000000000000" pitchFamily="65" charset="-122"/>
            </a:endParaRPr>
          </a:p>
        </p:txBody>
      </p:sp>
      <p:grpSp>
        <p:nvGrpSpPr>
          <p:cNvPr id="3" name="组合 1">
            <a:extLst>
              <a:ext uri="{FF2B5EF4-FFF2-40B4-BE49-F238E27FC236}">
                <a16:creationId xmlns:a16="http://schemas.microsoft.com/office/drawing/2014/main" id="{94424CD0-5217-67B7-1B50-670C06BDADAD}"/>
              </a:ext>
            </a:extLst>
          </p:cNvPr>
          <p:cNvGrpSpPr/>
          <p:nvPr/>
        </p:nvGrpSpPr>
        <p:grpSpPr>
          <a:xfrm>
            <a:off x="106560" y="2862720"/>
            <a:ext cx="3135600" cy="3792240"/>
            <a:chOff x="106560" y="2862720"/>
            <a:chExt cx="3135600" cy="3792240"/>
          </a:xfrm>
        </p:grpSpPr>
        <p:pic>
          <p:nvPicPr>
            <p:cNvPr id="6" name="Picture 4">
              <a:extLst>
                <a:ext uri="{FF2B5EF4-FFF2-40B4-BE49-F238E27FC236}">
                  <a16:creationId xmlns:a16="http://schemas.microsoft.com/office/drawing/2014/main" id="{6C0E2AD1-8272-971C-BC35-08F7ECC17EF2}"/>
                </a:ext>
              </a:extLst>
            </p:cNvPr>
            <p:cNvPicPr/>
            <p:nvPr/>
          </p:nvPicPr>
          <p:blipFill>
            <a:blip r:embed="rId3"/>
            <a:stretch/>
          </p:blipFill>
          <p:spPr>
            <a:xfrm>
              <a:off x="106560" y="2862720"/>
              <a:ext cx="3135600" cy="3218760"/>
            </a:xfrm>
            <a:prstGeom prst="rect">
              <a:avLst/>
            </a:prstGeom>
            <a:ln w="0">
              <a:noFill/>
            </a:ln>
          </p:spPr>
        </p:pic>
        <p:sp>
          <p:nvSpPr>
            <p:cNvPr id="7" name="文本框 3">
              <a:extLst>
                <a:ext uri="{FF2B5EF4-FFF2-40B4-BE49-F238E27FC236}">
                  <a16:creationId xmlns:a16="http://schemas.microsoft.com/office/drawing/2014/main" id="{8ABA0298-D80A-EF74-8C7B-8850B88CB9FA}"/>
                </a:ext>
              </a:extLst>
            </p:cNvPr>
            <p:cNvSpPr/>
            <p:nvPr/>
          </p:nvSpPr>
          <p:spPr>
            <a:xfrm>
              <a:off x="317880" y="6078600"/>
              <a:ext cx="2713680" cy="57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1" strike="noStrike" spc="-1">
                  <a:solidFill>
                    <a:srgbClr val="000000"/>
                  </a:solidFill>
                  <a:latin typeface="等线"/>
                  <a:ea typeface="DejaVu Sans"/>
                </a:rPr>
                <a:t>After LoopBodyExtract</a:t>
              </a:r>
              <a:endParaRPr lang="en-US" sz="1600" b="0" strike="noStrike" spc="-1">
                <a:solidFill>
                  <a:srgbClr val="000000"/>
                </a:solidFill>
                <a:latin typeface="Arial"/>
              </a:endParaRPr>
            </a:p>
          </p:txBody>
        </p:sp>
      </p:grpSp>
      <p:grpSp>
        <p:nvGrpSpPr>
          <p:cNvPr id="9" name="组合 6">
            <a:extLst>
              <a:ext uri="{FF2B5EF4-FFF2-40B4-BE49-F238E27FC236}">
                <a16:creationId xmlns:a16="http://schemas.microsoft.com/office/drawing/2014/main" id="{1A65CA7E-07BF-850C-31DD-650207D87B19}"/>
              </a:ext>
            </a:extLst>
          </p:cNvPr>
          <p:cNvGrpSpPr/>
          <p:nvPr/>
        </p:nvGrpSpPr>
        <p:grpSpPr>
          <a:xfrm>
            <a:off x="2872440" y="2907720"/>
            <a:ext cx="2852640" cy="3791520"/>
            <a:chOff x="2872440" y="2907720"/>
            <a:chExt cx="2852640" cy="3791520"/>
          </a:xfrm>
        </p:grpSpPr>
        <p:pic>
          <p:nvPicPr>
            <p:cNvPr id="11" name="Picture 6">
              <a:extLst>
                <a:ext uri="{FF2B5EF4-FFF2-40B4-BE49-F238E27FC236}">
                  <a16:creationId xmlns:a16="http://schemas.microsoft.com/office/drawing/2014/main" id="{9F7E1C24-B68D-0413-A915-3602955D663D}"/>
                </a:ext>
              </a:extLst>
            </p:cNvPr>
            <p:cNvPicPr/>
            <p:nvPr/>
          </p:nvPicPr>
          <p:blipFill>
            <a:blip r:embed="rId4"/>
            <a:stretch/>
          </p:blipFill>
          <p:spPr>
            <a:xfrm>
              <a:off x="3375360" y="2907720"/>
              <a:ext cx="1846800" cy="3208680"/>
            </a:xfrm>
            <a:prstGeom prst="rect">
              <a:avLst/>
            </a:prstGeom>
            <a:ln w="0">
              <a:noFill/>
            </a:ln>
          </p:spPr>
        </p:pic>
        <p:sp>
          <p:nvSpPr>
            <p:cNvPr id="12" name="文本框 4">
              <a:extLst>
                <a:ext uri="{FF2B5EF4-FFF2-40B4-BE49-F238E27FC236}">
                  <a16:creationId xmlns:a16="http://schemas.microsoft.com/office/drawing/2014/main" id="{01866C5C-6F02-CDEB-90E7-C3F6424E9798}"/>
                </a:ext>
              </a:extLst>
            </p:cNvPr>
            <p:cNvSpPr/>
            <p:nvPr/>
          </p:nvSpPr>
          <p:spPr>
            <a:xfrm>
              <a:off x="2872440" y="6122880"/>
              <a:ext cx="2852640" cy="57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1" strike="noStrike" spc="-1">
                  <a:solidFill>
                    <a:srgbClr val="000000"/>
                  </a:solidFill>
                  <a:latin typeface="等线"/>
                  <a:ea typeface="DejaVu Sans"/>
                </a:rPr>
                <a:t>After ParallelBodyExtract</a:t>
              </a:r>
              <a:endParaRPr lang="en-US" sz="1600" b="0" strike="noStrike" spc="-1">
                <a:solidFill>
                  <a:srgbClr val="000000"/>
                </a:solidFill>
                <a:latin typeface="Arial"/>
              </a:endParaRPr>
            </a:p>
          </p:txBody>
        </p:sp>
      </p:grpSp>
      <p:grpSp>
        <p:nvGrpSpPr>
          <p:cNvPr id="13" name="组合 7">
            <a:extLst>
              <a:ext uri="{FF2B5EF4-FFF2-40B4-BE49-F238E27FC236}">
                <a16:creationId xmlns:a16="http://schemas.microsoft.com/office/drawing/2014/main" id="{B0D652AE-5C11-8487-584B-93739E37C240}"/>
              </a:ext>
            </a:extLst>
          </p:cNvPr>
          <p:cNvGrpSpPr/>
          <p:nvPr/>
        </p:nvGrpSpPr>
        <p:grpSpPr>
          <a:xfrm>
            <a:off x="5455440" y="2836440"/>
            <a:ext cx="2145960" cy="3862800"/>
            <a:chOff x="5455440" y="2836440"/>
            <a:chExt cx="2145960" cy="3862800"/>
          </a:xfrm>
        </p:grpSpPr>
        <p:pic>
          <p:nvPicPr>
            <p:cNvPr id="14" name="Picture 10">
              <a:extLst>
                <a:ext uri="{FF2B5EF4-FFF2-40B4-BE49-F238E27FC236}">
                  <a16:creationId xmlns:a16="http://schemas.microsoft.com/office/drawing/2014/main" id="{980A74A7-1EAA-1379-2B36-C4502A3F01AE}"/>
                </a:ext>
              </a:extLst>
            </p:cNvPr>
            <p:cNvPicPr/>
            <p:nvPr/>
          </p:nvPicPr>
          <p:blipFill>
            <a:blip r:embed="rId5"/>
            <a:stretch/>
          </p:blipFill>
          <p:spPr>
            <a:xfrm>
              <a:off x="5576400" y="2836440"/>
              <a:ext cx="1904040" cy="3304080"/>
            </a:xfrm>
            <a:prstGeom prst="rect">
              <a:avLst/>
            </a:prstGeom>
            <a:ln w="0">
              <a:noFill/>
            </a:ln>
          </p:spPr>
        </p:pic>
        <p:sp>
          <p:nvSpPr>
            <p:cNvPr id="15" name="文本框 5">
              <a:extLst>
                <a:ext uri="{FF2B5EF4-FFF2-40B4-BE49-F238E27FC236}">
                  <a16:creationId xmlns:a16="http://schemas.microsoft.com/office/drawing/2014/main" id="{C1783306-47B7-68FB-EC4E-9BF938A7091F}"/>
                </a:ext>
              </a:extLst>
            </p:cNvPr>
            <p:cNvSpPr/>
            <p:nvPr/>
          </p:nvSpPr>
          <p:spPr>
            <a:xfrm>
              <a:off x="5455440" y="6122880"/>
              <a:ext cx="2145960" cy="57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1" strike="noStrike" spc="-1">
                  <a:solidFill>
                    <a:srgbClr val="000000"/>
                  </a:solidFill>
                  <a:latin typeface="等线"/>
                  <a:ea typeface="DejaVu Sans"/>
                </a:rPr>
                <a:t>After LoopParallel</a:t>
              </a:r>
              <a:endParaRPr lang="en-US" sz="1600" b="0" strike="noStrike" spc="-1">
                <a:solidFill>
                  <a:srgbClr val="000000"/>
                </a:solidFill>
                <a:latin typeface="Arial"/>
              </a:endParaRPr>
            </a:p>
          </p:txBody>
        </p:sp>
      </p:grpSp>
      <p:pic>
        <p:nvPicPr>
          <p:cNvPr id="16" name="图片 9">
            <a:extLst>
              <a:ext uri="{FF2B5EF4-FFF2-40B4-BE49-F238E27FC236}">
                <a16:creationId xmlns:a16="http://schemas.microsoft.com/office/drawing/2014/main" id="{0D11B24A-79DA-B7F0-D0B0-854E9C276BC3}"/>
              </a:ext>
            </a:extLst>
          </p:cNvPr>
          <p:cNvPicPr/>
          <p:nvPr/>
        </p:nvPicPr>
        <p:blipFill>
          <a:blip r:embed="rId6"/>
          <a:srcRect l="1239" r="17816"/>
          <a:stretch/>
        </p:blipFill>
        <p:spPr>
          <a:xfrm>
            <a:off x="7834680" y="2557800"/>
            <a:ext cx="4153680" cy="4299120"/>
          </a:xfrm>
          <a:prstGeom prst="rect">
            <a:avLst/>
          </a:prstGeom>
          <a:ln w="0">
            <a:noFill/>
          </a:ln>
        </p:spPr>
      </p:pic>
    </p:spTree>
    <p:extLst>
      <p:ext uri="{BB962C8B-B14F-4D97-AF65-F5344CB8AC3E}">
        <p14:creationId xmlns:p14="http://schemas.microsoft.com/office/powerpoint/2010/main" val="339071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F54C3-EFFF-6E1A-0548-37C4EEDA4EB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6DDDCF0-F5B2-38F4-0761-8D88BB2A8A63}"/>
              </a:ext>
            </a:extLst>
          </p:cNvPr>
          <p:cNvSpPr>
            <a:spLocks noGrp="1"/>
          </p:cNvSpPr>
          <p:nvPr>
            <p:ph type="body" sz="quarter" idx="10"/>
          </p:nvPr>
        </p:nvSpPr>
        <p:spPr>
          <a:xfrm>
            <a:off x="539296" y="360363"/>
            <a:ext cx="7415984" cy="706214"/>
          </a:xfrm>
        </p:spPr>
        <p:txBody>
          <a:bodyPr>
            <a:normAutofit/>
          </a:bodyPr>
          <a:lstStyle/>
          <a:p>
            <a:r>
              <a:rPr lang="zh-CN" altLang="en-US" dirty="0">
                <a:latin typeface="方正小标宋简体" panose="03000509000000000000" pitchFamily="65" charset="-122"/>
                <a:ea typeface="方正小标宋简体" panose="03000509000000000000" pitchFamily="65" charset="-122"/>
              </a:rPr>
              <a:t>并行化</a:t>
            </a:r>
            <a:r>
              <a:rPr lang="en-US" altLang="zh-CN" dirty="0">
                <a:latin typeface="方正小标宋简体" panose="03000509000000000000" pitchFamily="65" charset="-122"/>
                <a:ea typeface="方正小标宋简体" panose="03000509000000000000" pitchFamily="65" charset="-122"/>
              </a:rPr>
              <a:t>—</a:t>
            </a:r>
            <a:r>
              <a:rPr lang="zh-CN" altLang="en-US" dirty="0">
                <a:latin typeface="方正小标宋简体" panose="03000509000000000000" pitchFamily="65" charset="-122"/>
                <a:ea typeface="方正小标宋简体" panose="03000509000000000000" pitchFamily="65" charset="-122"/>
              </a:rPr>
              <a:t>注意事项</a:t>
            </a:r>
            <a:endParaRPr lang="en-US" altLang="zh-CN" dirty="0">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90EB3BF1-FC37-DD6A-F845-60BFDCC5ECD6}"/>
              </a:ext>
            </a:extLst>
          </p:cNvPr>
          <p:cNvSpPr txBox="1"/>
          <p:nvPr/>
        </p:nvSpPr>
        <p:spPr>
          <a:xfrm>
            <a:off x="539296" y="1389773"/>
            <a:ext cx="10500411" cy="2677656"/>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不保证正优化</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选择被并行化循环的规则</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符合依赖条件</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无程序流变化</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外层循环优先</a:t>
            </a:r>
            <a:endParaRPr lang="en-US" altLang="zh-CN" sz="2800" dirty="0">
              <a:latin typeface="方正小标宋简体" panose="03000509000000000000" pitchFamily="65" charset="-122"/>
              <a:ea typeface="方正小标宋简体" panose="03000509000000000000" pitchFamily="65" charset="-122"/>
            </a:endParaRPr>
          </a:p>
          <a:p>
            <a:endParaRPr lang="en-US" altLang="zh-CN" sz="2800" dirty="0">
              <a:latin typeface="方正小标宋简体" panose="03000509000000000000" pitchFamily="65" charset="-122"/>
              <a:ea typeface="方正小标宋简体" panose="03000509000000000000" pitchFamily="65" charset="-122"/>
            </a:endParaRPr>
          </a:p>
        </p:txBody>
      </p:sp>
    </p:spTree>
    <p:extLst>
      <p:ext uri="{BB962C8B-B14F-4D97-AF65-F5344CB8AC3E}">
        <p14:creationId xmlns:p14="http://schemas.microsoft.com/office/powerpoint/2010/main" val="1099371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481A9-A3C4-D70D-DA44-215FF1BE109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6583395-FBE0-05E0-E04A-CB7AF3AC0B4E}"/>
              </a:ext>
            </a:extLst>
          </p:cNvPr>
          <p:cNvSpPr>
            <a:spLocks noGrp="1"/>
          </p:cNvSpPr>
          <p:nvPr>
            <p:ph type="body" sz="quarter" idx="10"/>
          </p:nvPr>
        </p:nvSpPr>
        <p:spPr>
          <a:xfrm>
            <a:off x="539296" y="360363"/>
            <a:ext cx="7415984" cy="706214"/>
          </a:xfrm>
        </p:spPr>
        <p:txBody>
          <a:bodyPr>
            <a:normAutofit/>
          </a:bodyPr>
          <a:lstStyle/>
          <a:p>
            <a:r>
              <a:rPr lang="zh-CN" altLang="en-US" dirty="0">
                <a:latin typeface="方正小标宋简体" panose="03000509000000000000" pitchFamily="65" charset="-122"/>
                <a:ea typeface="方正小标宋简体" panose="03000509000000000000" pitchFamily="65" charset="-122"/>
              </a:rPr>
              <a:t>并行化</a:t>
            </a:r>
            <a:r>
              <a:rPr lang="en-US" altLang="zh-CN" dirty="0">
                <a:latin typeface="方正小标宋简体" panose="03000509000000000000" pitchFamily="65" charset="-122"/>
                <a:ea typeface="方正小标宋简体" panose="03000509000000000000" pitchFamily="65" charset="-122"/>
              </a:rPr>
              <a:t>—</a:t>
            </a:r>
            <a:r>
              <a:rPr lang="zh-CN" altLang="en-US" dirty="0">
                <a:latin typeface="方正小标宋简体" panose="03000509000000000000" pitchFamily="65" charset="-122"/>
                <a:ea typeface="方正小标宋简体" panose="03000509000000000000" pitchFamily="65" charset="-122"/>
              </a:rPr>
              <a:t>可观收益</a:t>
            </a:r>
            <a:endParaRPr lang="en-US" altLang="zh-CN" dirty="0">
              <a:latin typeface="方正小标宋简体" panose="03000509000000000000" pitchFamily="65" charset="-122"/>
              <a:ea typeface="方正小标宋简体" panose="03000509000000000000" pitchFamily="65" charset="-122"/>
            </a:endParaRPr>
          </a:p>
        </p:txBody>
      </p:sp>
      <p:pic>
        <p:nvPicPr>
          <p:cNvPr id="3" name="图片 8">
            <a:extLst>
              <a:ext uri="{FF2B5EF4-FFF2-40B4-BE49-F238E27FC236}">
                <a16:creationId xmlns:a16="http://schemas.microsoft.com/office/drawing/2014/main" id="{CC2070C9-A183-D782-E6C0-24D02BD99A6F}"/>
              </a:ext>
            </a:extLst>
          </p:cNvPr>
          <p:cNvPicPr/>
          <p:nvPr/>
        </p:nvPicPr>
        <p:blipFill>
          <a:blip r:embed="rId3"/>
          <a:stretch/>
        </p:blipFill>
        <p:spPr>
          <a:xfrm>
            <a:off x="1672260" y="1411433"/>
            <a:ext cx="8548948" cy="5290450"/>
          </a:xfrm>
          <a:prstGeom prst="rect">
            <a:avLst/>
          </a:prstGeom>
          <a:ln w="12700">
            <a:solidFill>
              <a:srgbClr val="000000"/>
            </a:solidFill>
            <a:round/>
          </a:ln>
        </p:spPr>
      </p:pic>
    </p:spTree>
    <p:extLst>
      <p:ext uri="{BB962C8B-B14F-4D97-AF65-F5344CB8AC3E}">
        <p14:creationId xmlns:p14="http://schemas.microsoft.com/office/powerpoint/2010/main" val="2135039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DC474-93E0-6AE8-BE4B-8C52A063DAE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44E9DDE-B823-3F5D-EED8-56BC11F3E150}"/>
              </a:ext>
            </a:extLst>
          </p:cNvPr>
          <p:cNvSpPr>
            <a:spLocks noGrp="1"/>
          </p:cNvSpPr>
          <p:nvPr>
            <p:ph type="body" sz="quarter" idx="10"/>
          </p:nvPr>
        </p:nvSpPr>
        <p:spPr>
          <a:xfrm>
            <a:off x="539296" y="360363"/>
            <a:ext cx="7415984" cy="706214"/>
          </a:xfrm>
        </p:spPr>
        <p:txBody>
          <a:bodyPr>
            <a:normAutofit/>
          </a:bodyPr>
          <a:lstStyle/>
          <a:p>
            <a:r>
              <a:rPr lang="zh-CN" altLang="en-US" dirty="0">
                <a:latin typeface="方正小标宋简体" panose="03000509000000000000" pitchFamily="65" charset="-122"/>
                <a:ea typeface="方正小标宋简体" panose="03000509000000000000" pitchFamily="65" charset="-122"/>
              </a:rPr>
              <a:t>并行化</a:t>
            </a:r>
            <a:r>
              <a:rPr lang="en-US" altLang="zh-CN" dirty="0">
                <a:latin typeface="方正小标宋简体" panose="03000509000000000000" pitchFamily="65" charset="-122"/>
                <a:ea typeface="方正小标宋简体" panose="03000509000000000000" pitchFamily="65" charset="-122"/>
              </a:rPr>
              <a:t>—</a:t>
            </a:r>
            <a:r>
              <a:rPr lang="zh-CN" altLang="en-US" dirty="0">
                <a:latin typeface="方正小标宋简体" panose="03000509000000000000" pitchFamily="65" charset="-122"/>
                <a:ea typeface="方正小标宋简体" panose="03000509000000000000" pitchFamily="65" charset="-122"/>
              </a:rPr>
              <a:t>创造机会</a:t>
            </a:r>
            <a:endParaRPr lang="en-US" altLang="zh-CN" dirty="0">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FA246131-0E3B-DAF0-5ECA-2D6EB4DC3DB6}"/>
              </a:ext>
            </a:extLst>
          </p:cNvPr>
          <p:cNvSpPr txBox="1"/>
          <p:nvPr/>
        </p:nvSpPr>
        <p:spPr>
          <a:xfrm>
            <a:off x="539296" y="1389773"/>
            <a:ext cx="5438025" cy="954107"/>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通用矩阵乘</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循环交换</a:t>
            </a:r>
            <a:endParaRPr lang="en-US" altLang="zh-CN" sz="2800" dirty="0">
              <a:latin typeface="方正小标宋简体" panose="03000509000000000000" pitchFamily="65" charset="-122"/>
              <a:ea typeface="方正小标宋简体" panose="03000509000000000000" pitchFamily="65" charset="-122"/>
            </a:endParaRPr>
          </a:p>
        </p:txBody>
      </p:sp>
      <p:pic>
        <p:nvPicPr>
          <p:cNvPr id="17" name="图片 3">
            <a:extLst>
              <a:ext uri="{FF2B5EF4-FFF2-40B4-BE49-F238E27FC236}">
                <a16:creationId xmlns:a16="http://schemas.microsoft.com/office/drawing/2014/main" id="{FA7E2814-DB7B-78C7-4024-EAE7BAAC75B6}"/>
              </a:ext>
            </a:extLst>
          </p:cNvPr>
          <p:cNvPicPr/>
          <p:nvPr/>
        </p:nvPicPr>
        <p:blipFill>
          <a:blip r:embed="rId3"/>
          <a:srcRect l="4974" r="1191"/>
          <a:stretch/>
        </p:blipFill>
        <p:spPr>
          <a:xfrm>
            <a:off x="1314252" y="2668639"/>
            <a:ext cx="9326137" cy="3828998"/>
          </a:xfrm>
          <a:prstGeom prst="rect">
            <a:avLst/>
          </a:prstGeom>
          <a:ln w="0">
            <a:solidFill>
              <a:srgbClr val="000000"/>
            </a:solidFill>
          </a:ln>
        </p:spPr>
      </p:pic>
    </p:spTree>
    <p:extLst>
      <p:ext uri="{BB962C8B-B14F-4D97-AF65-F5344CB8AC3E}">
        <p14:creationId xmlns:p14="http://schemas.microsoft.com/office/powerpoint/2010/main" val="2703202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93CDE-B62E-0ADB-613C-FF5712813CE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AD1BF2F3-9EAE-58FB-DDD9-6BF6A83E322C}"/>
              </a:ext>
            </a:extLst>
          </p:cNvPr>
          <p:cNvSpPr>
            <a:spLocks noGrp="1"/>
          </p:cNvSpPr>
          <p:nvPr>
            <p:ph type="body" sz="quarter" idx="10"/>
          </p:nvPr>
        </p:nvSpPr>
        <p:spPr>
          <a:xfrm>
            <a:off x="539296" y="360363"/>
            <a:ext cx="7415984" cy="706214"/>
          </a:xfrm>
        </p:spPr>
        <p:txBody>
          <a:bodyPr>
            <a:normAutofit/>
          </a:bodyPr>
          <a:lstStyle/>
          <a:p>
            <a:r>
              <a:rPr lang="zh-CN" altLang="en-US" dirty="0">
                <a:latin typeface="方正小标宋简体" panose="03000509000000000000" pitchFamily="65" charset="-122"/>
                <a:ea typeface="方正小标宋简体" panose="03000509000000000000" pitchFamily="65" charset="-122"/>
              </a:rPr>
              <a:t>图着色寄存器分配</a:t>
            </a:r>
            <a:endParaRPr lang="en-US" altLang="zh-CN" dirty="0">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20D2F949-3FF4-89EC-CC72-96D7E9BD9717}"/>
              </a:ext>
            </a:extLst>
          </p:cNvPr>
          <p:cNvSpPr txBox="1"/>
          <p:nvPr/>
        </p:nvSpPr>
        <p:spPr>
          <a:xfrm>
            <a:off x="539296" y="1389773"/>
            <a:ext cx="11479984" cy="1815882"/>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图着色寄存器分配算法</a:t>
            </a: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基本块的排序影响了活跃变量的计算，从而影响其分配的好坏。</a:t>
            </a: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我们使用了如下排序方式：以支配树顺序为基础，每个基本块都在所有支配它的基本块后</a:t>
            </a:r>
          </a:p>
        </p:txBody>
      </p:sp>
      <p:pic>
        <p:nvPicPr>
          <p:cNvPr id="5" name="图片 2">
            <a:extLst>
              <a:ext uri="{FF2B5EF4-FFF2-40B4-BE49-F238E27FC236}">
                <a16:creationId xmlns:a16="http://schemas.microsoft.com/office/drawing/2014/main" id="{E4C77BCC-6FF4-8626-A26D-1602D04CF477}"/>
              </a:ext>
            </a:extLst>
          </p:cNvPr>
          <p:cNvPicPr/>
          <p:nvPr/>
        </p:nvPicPr>
        <p:blipFill>
          <a:blip r:embed="rId3"/>
          <a:stretch/>
        </p:blipFill>
        <p:spPr>
          <a:xfrm>
            <a:off x="590768" y="3205655"/>
            <a:ext cx="3656520" cy="3333600"/>
          </a:xfrm>
          <a:prstGeom prst="rect">
            <a:avLst/>
          </a:prstGeom>
          <a:ln w="0">
            <a:noFill/>
          </a:ln>
        </p:spPr>
      </p:pic>
      <p:pic>
        <p:nvPicPr>
          <p:cNvPr id="6" name="图片 6">
            <a:extLst>
              <a:ext uri="{FF2B5EF4-FFF2-40B4-BE49-F238E27FC236}">
                <a16:creationId xmlns:a16="http://schemas.microsoft.com/office/drawing/2014/main" id="{30232549-004E-7F44-B77B-D609BEC51D09}"/>
              </a:ext>
            </a:extLst>
          </p:cNvPr>
          <p:cNvPicPr/>
          <p:nvPr/>
        </p:nvPicPr>
        <p:blipFill>
          <a:blip r:embed="rId4"/>
          <a:stretch/>
        </p:blipFill>
        <p:spPr>
          <a:xfrm>
            <a:off x="4247288" y="3905840"/>
            <a:ext cx="7831080" cy="1208880"/>
          </a:xfrm>
          <a:prstGeom prst="rect">
            <a:avLst/>
          </a:prstGeom>
          <a:ln w="0">
            <a:noFill/>
          </a:ln>
        </p:spPr>
      </p:pic>
    </p:spTree>
    <p:extLst>
      <p:ext uri="{BB962C8B-B14F-4D97-AF65-F5344CB8AC3E}">
        <p14:creationId xmlns:p14="http://schemas.microsoft.com/office/powerpoint/2010/main" val="1797767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7C48C-FD72-B34E-96C6-D9C57E29C006}"/>
            </a:ext>
          </a:extLst>
        </p:cNvPr>
        <p:cNvGrpSpPr/>
        <p:nvPr/>
      </p:nvGrpSpPr>
      <p:grpSpPr>
        <a:xfrm>
          <a:off x="0" y="0"/>
          <a:ext cx="0" cy="0"/>
          <a:chOff x="0" y="0"/>
          <a:chExt cx="0" cy="0"/>
        </a:xfrm>
      </p:grpSpPr>
      <p:pic>
        <p:nvPicPr>
          <p:cNvPr id="2" name="图片 1" descr="DJI_0244-3">
            <a:extLst>
              <a:ext uri="{FF2B5EF4-FFF2-40B4-BE49-F238E27FC236}">
                <a16:creationId xmlns:a16="http://schemas.microsoft.com/office/drawing/2014/main" id="{63F74B9C-A756-40D8-2C0C-1996178DB22C}"/>
              </a:ext>
            </a:extLst>
          </p:cNvPr>
          <p:cNvPicPr>
            <a:picLocks noChangeAspect="1"/>
          </p:cNvPicPr>
          <p:nvPr/>
        </p:nvPicPr>
        <p:blipFill>
          <a:blip r:embed="rId3"/>
          <a:srcRect t="7453" b="32066"/>
          <a:stretch>
            <a:fillRect/>
          </a:stretch>
        </p:blipFill>
        <p:spPr>
          <a:xfrm>
            <a:off x="0" y="677545"/>
            <a:ext cx="12192000" cy="4142740"/>
          </a:xfrm>
          <a:prstGeom prst="rect">
            <a:avLst/>
          </a:prstGeom>
        </p:spPr>
      </p:pic>
      <p:sp>
        <p:nvSpPr>
          <p:cNvPr id="3" name="标题 2">
            <a:extLst>
              <a:ext uri="{FF2B5EF4-FFF2-40B4-BE49-F238E27FC236}">
                <a16:creationId xmlns:a16="http://schemas.microsoft.com/office/drawing/2014/main" id="{1CCDD022-6429-431C-1C77-250AEE24B7A8}"/>
              </a:ext>
            </a:extLst>
          </p:cNvPr>
          <p:cNvSpPr>
            <a:spLocks noGrp="1"/>
          </p:cNvSpPr>
          <p:nvPr>
            <p:ph type="ctrTitle"/>
          </p:nvPr>
        </p:nvSpPr>
        <p:spPr/>
        <p:txBody>
          <a:bodyPr/>
          <a:lstStyle/>
          <a:p>
            <a:r>
              <a:rPr lang="en-US" altLang="zh-CN" dirty="0">
                <a:latin typeface="方正小标宋简体" panose="03000509000000000000" pitchFamily="65" charset="-122"/>
                <a:ea typeface="方正小标宋简体" panose="03000509000000000000" pitchFamily="65" charset="-122"/>
              </a:rPr>
              <a:t>4 </a:t>
            </a:r>
            <a:r>
              <a:rPr lang="zh-CN" altLang="en-US" dirty="0">
                <a:latin typeface="方正小标宋简体" panose="03000509000000000000" pitchFamily="65" charset="-122"/>
                <a:ea typeface="方正小标宋简体" panose="03000509000000000000" pitchFamily="65" charset="-122"/>
              </a:rPr>
              <a:t>项目管理</a:t>
            </a:r>
          </a:p>
        </p:txBody>
      </p:sp>
      <p:pic>
        <p:nvPicPr>
          <p:cNvPr id="6" name="图片 5">
            <a:extLst>
              <a:ext uri="{FF2B5EF4-FFF2-40B4-BE49-F238E27FC236}">
                <a16:creationId xmlns:a16="http://schemas.microsoft.com/office/drawing/2014/main" id="{E321F547-017B-547A-01DB-EC77B64448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6738" y="5319997"/>
            <a:ext cx="1458542" cy="1162447"/>
          </a:xfrm>
          <a:prstGeom prst="rect">
            <a:avLst/>
          </a:prstGeom>
        </p:spPr>
      </p:pic>
      <p:sp>
        <p:nvSpPr>
          <p:cNvPr id="10" name="矩形 9">
            <a:extLst>
              <a:ext uri="{FF2B5EF4-FFF2-40B4-BE49-F238E27FC236}">
                <a16:creationId xmlns:a16="http://schemas.microsoft.com/office/drawing/2014/main" id="{C31CB10B-9091-2C8E-C663-9CB79546954E}"/>
              </a:ext>
            </a:extLst>
          </p:cNvPr>
          <p:cNvSpPr/>
          <p:nvPr/>
        </p:nvSpPr>
        <p:spPr>
          <a:xfrm>
            <a:off x="0" y="677545"/>
            <a:ext cx="12192000" cy="4143375"/>
          </a:xfrm>
          <a:prstGeom prst="rect">
            <a:avLst/>
          </a:prstGeom>
          <a:solidFill>
            <a:srgbClr val="00574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2977776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84F24-BEEA-49D1-59D8-7C1D49D263B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3510E749-EFDA-8F80-B4C6-1B83214D4666}"/>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分工协同</a:t>
            </a:r>
            <a:endParaRPr lang="en-US" altLang="zh-CN" dirty="0">
              <a:latin typeface="方正小标宋简体" panose="03000509000000000000" pitchFamily="65" charset="-122"/>
              <a:ea typeface="方正小标宋简体" panose="03000509000000000000" pitchFamily="65" charset="-122"/>
            </a:endParaRPr>
          </a:p>
        </p:txBody>
      </p:sp>
      <p:sp>
        <p:nvSpPr>
          <p:cNvPr id="3" name="文本框 2">
            <a:extLst>
              <a:ext uri="{FF2B5EF4-FFF2-40B4-BE49-F238E27FC236}">
                <a16:creationId xmlns:a16="http://schemas.microsoft.com/office/drawing/2014/main" id="{1259BA02-8542-06D2-EEA7-F6CCDB65379B}"/>
              </a:ext>
            </a:extLst>
          </p:cNvPr>
          <p:cNvSpPr txBox="1"/>
          <p:nvPr/>
        </p:nvSpPr>
        <p:spPr>
          <a:xfrm>
            <a:off x="600467" y="1490454"/>
            <a:ext cx="10991065"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800" b="1" dirty="0">
                <a:solidFill>
                  <a:schemeClr val="tx1"/>
                </a:solidFill>
                <a:latin typeface="方正小标宋简体" panose="03000509000000000000" pitchFamily="65" charset="-122"/>
                <a:ea typeface="方正小标宋简体" panose="03000509000000000000" pitchFamily="65" charset="-122"/>
              </a:rPr>
              <a:t>        </a:t>
            </a:r>
            <a:r>
              <a:rPr lang="zh-CN" altLang="en-US" sz="2800" b="1" dirty="0">
                <a:solidFill>
                  <a:schemeClr val="tx1"/>
                </a:solidFill>
                <a:latin typeface="方正小标宋简体" panose="03000509000000000000" pitchFamily="65" charset="-122"/>
                <a:ea typeface="方正小标宋简体" panose="03000509000000000000" pitchFamily="65" charset="-122"/>
              </a:rPr>
              <a:t>武器是战争的重要的因素，但不是决定的因素，决定的因素是人不是物</a:t>
            </a:r>
            <a:endParaRPr lang="en-US" altLang="zh-CN" sz="2800" b="1" dirty="0">
              <a:solidFill>
                <a:schemeClr val="tx1"/>
              </a:solidFill>
              <a:latin typeface="方正小标宋简体" panose="03000509000000000000" pitchFamily="65" charset="-122"/>
              <a:ea typeface="方正小标宋简体" panose="03000509000000000000" pitchFamily="65" charset="-122"/>
            </a:endParaRPr>
          </a:p>
          <a:p>
            <a:pPr algn="r"/>
            <a:r>
              <a:rPr lang="en-US" altLang="zh-CN" sz="2800" b="1" dirty="0">
                <a:solidFill>
                  <a:schemeClr val="tx1"/>
                </a:solidFill>
                <a:latin typeface="方正小标宋简体" panose="03000509000000000000" pitchFamily="65" charset="-122"/>
                <a:ea typeface="方正小标宋简体" panose="03000509000000000000" pitchFamily="65" charset="-122"/>
              </a:rPr>
              <a:t>----</a:t>
            </a:r>
            <a:r>
              <a:rPr lang="zh-CN" altLang="en-US" sz="2800" b="1" dirty="0">
                <a:solidFill>
                  <a:schemeClr val="tx1"/>
                </a:solidFill>
                <a:latin typeface="方正小标宋简体" panose="03000509000000000000" pitchFamily="65" charset="-122"/>
                <a:ea typeface="方正小标宋简体" panose="03000509000000000000" pitchFamily="65" charset="-122"/>
              </a:rPr>
              <a:t>毛泽东</a:t>
            </a:r>
            <a:endParaRPr lang="en-US" altLang="zh-CN" sz="2800" b="1" dirty="0">
              <a:solidFill>
                <a:schemeClr val="tx1"/>
              </a:solidFill>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AA94163B-4027-FBC5-358C-7D4ACB1135AD}"/>
              </a:ext>
            </a:extLst>
          </p:cNvPr>
          <p:cNvSpPr txBox="1"/>
          <p:nvPr/>
        </p:nvSpPr>
        <p:spPr>
          <a:xfrm>
            <a:off x="600467" y="3044283"/>
            <a:ext cx="10991065" cy="1815882"/>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先一起做完前端再分工</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·2*</a:t>
            </a:r>
            <a:r>
              <a:rPr lang="zh-CN" altLang="en-US" sz="2800" dirty="0">
                <a:latin typeface="方正小标宋简体" panose="03000509000000000000" pitchFamily="65" charset="-122"/>
                <a:ea typeface="方正小标宋简体" panose="03000509000000000000" pitchFamily="65" charset="-122"/>
              </a:rPr>
              <a:t>中端</a:t>
            </a:r>
            <a:r>
              <a:rPr lang="en-US" altLang="zh-CN" sz="2800" dirty="0">
                <a:latin typeface="方正小标宋简体" panose="03000509000000000000" pitchFamily="65" charset="-122"/>
                <a:ea typeface="方正小标宋简体" panose="03000509000000000000" pitchFamily="65" charset="-122"/>
              </a:rPr>
              <a:t>+2*</a:t>
            </a:r>
            <a:r>
              <a:rPr lang="zh-CN" altLang="en-US" sz="2800" dirty="0">
                <a:latin typeface="方正小标宋简体" panose="03000509000000000000" pitchFamily="65" charset="-122"/>
                <a:ea typeface="方正小标宋简体" panose="03000509000000000000" pitchFamily="65" charset="-122"/>
              </a:rPr>
              <a:t>后端</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专人测试</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及时开会对齐颗粒度</a:t>
            </a:r>
          </a:p>
        </p:txBody>
      </p:sp>
    </p:spTree>
    <p:extLst>
      <p:ext uri="{BB962C8B-B14F-4D97-AF65-F5344CB8AC3E}">
        <p14:creationId xmlns:p14="http://schemas.microsoft.com/office/powerpoint/2010/main" val="2087402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3FA48-0BB4-C847-3875-2F0387ABBC9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4ACCC17-3986-CDA1-594C-55DBCB7CB8FB}"/>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时间与安排</a:t>
            </a:r>
            <a:endParaRPr lang="en-US" altLang="zh-CN" dirty="0">
              <a:latin typeface="方正小标宋简体" panose="03000509000000000000" pitchFamily="65" charset="-122"/>
              <a:ea typeface="方正小标宋简体" panose="03000509000000000000" pitchFamily="65" charset="-122"/>
            </a:endParaRPr>
          </a:p>
        </p:txBody>
      </p:sp>
      <p:sp>
        <p:nvSpPr>
          <p:cNvPr id="3" name="文本框 2">
            <a:extLst>
              <a:ext uri="{FF2B5EF4-FFF2-40B4-BE49-F238E27FC236}">
                <a16:creationId xmlns:a16="http://schemas.microsoft.com/office/drawing/2014/main" id="{DEF478EC-6753-24C5-23CC-36AD19AE7812}"/>
              </a:ext>
            </a:extLst>
          </p:cNvPr>
          <p:cNvSpPr txBox="1"/>
          <p:nvPr/>
        </p:nvSpPr>
        <p:spPr>
          <a:xfrm>
            <a:off x="600467" y="1490454"/>
            <a:ext cx="10991065"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800" b="1" dirty="0">
                <a:solidFill>
                  <a:srgbClr val="FF0000"/>
                </a:solidFill>
                <a:latin typeface="方正小标宋简体" panose="03000509000000000000" pitchFamily="65" charset="-122"/>
                <a:ea typeface="方正小标宋简体" panose="03000509000000000000" pitchFamily="65" charset="-122"/>
              </a:rPr>
              <a:t>        </a:t>
            </a:r>
            <a:r>
              <a:rPr lang="zh-CN" altLang="en-US" sz="2800" b="1" dirty="0">
                <a:solidFill>
                  <a:schemeClr val="tx1"/>
                </a:solidFill>
                <a:latin typeface="方正小标宋简体" panose="03000509000000000000" pitchFamily="65" charset="-122"/>
                <a:ea typeface="方正小标宋简体" panose="03000509000000000000" pitchFamily="65" charset="-122"/>
              </a:rPr>
              <a:t>如果你没有计划，那你就是在计划失败</a:t>
            </a:r>
            <a:endParaRPr lang="en-US" altLang="zh-CN" sz="2800" b="1" dirty="0">
              <a:solidFill>
                <a:schemeClr val="tx1"/>
              </a:solidFill>
              <a:latin typeface="方正小标宋简体" panose="03000509000000000000" pitchFamily="65" charset="-122"/>
              <a:ea typeface="方正小标宋简体" panose="03000509000000000000" pitchFamily="65" charset="-122"/>
            </a:endParaRPr>
          </a:p>
          <a:p>
            <a:pPr algn="r"/>
            <a:r>
              <a:rPr lang="en-US" altLang="zh-CN" sz="2800" b="1" dirty="0">
                <a:solidFill>
                  <a:schemeClr val="tx1"/>
                </a:solidFill>
                <a:latin typeface="方正小标宋简体" panose="03000509000000000000" pitchFamily="65" charset="-122"/>
                <a:ea typeface="方正小标宋简体" panose="03000509000000000000" pitchFamily="65" charset="-122"/>
              </a:rPr>
              <a:t>----</a:t>
            </a:r>
            <a:r>
              <a:rPr lang="zh-CN" altLang="en-US" sz="2800" b="1" dirty="0">
                <a:solidFill>
                  <a:schemeClr val="tx1"/>
                </a:solidFill>
                <a:latin typeface="方正小标宋简体" panose="03000509000000000000" pitchFamily="65" charset="-122"/>
                <a:ea typeface="方正小标宋简体" panose="03000509000000000000" pitchFamily="65" charset="-122"/>
              </a:rPr>
              <a:t>富兰克林</a:t>
            </a:r>
            <a:endParaRPr lang="en-US" altLang="zh-CN" sz="2800" b="1" dirty="0">
              <a:solidFill>
                <a:schemeClr val="tx1"/>
              </a:solidFill>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01CF317B-4690-7258-688C-05DD182CB891}"/>
              </a:ext>
            </a:extLst>
          </p:cNvPr>
          <p:cNvSpPr txBox="1"/>
          <p:nvPr/>
        </p:nvSpPr>
        <p:spPr>
          <a:xfrm>
            <a:off x="600466" y="2444561"/>
            <a:ext cx="10991065" cy="3970318"/>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寒假期间</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编译原理学习的必要性</a:t>
            </a: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着手写代码</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大三下</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中端用时</a:t>
            </a:r>
            <a:r>
              <a:rPr lang="en-US" altLang="zh-CN" sz="2800" dirty="0">
                <a:latin typeface="方正小标宋简体" panose="03000509000000000000" pitchFamily="65" charset="-122"/>
                <a:ea typeface="方正小标宋简体" panose="03000509000000000000" pitchFamily="65" charset="-122"/>
              </a:rPr>
              <a:t>1month</a:t>
            </a: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后端用时</a:t>
            </a:r>
            <a:r>
              <a:rPr lang="en-US" altLang="zh-CN" sz="2800" dirty="0">
                <a:latin typeface="方正小标宋简体" panose="03000509000000000000" pitchFamily="65" charset="-122"/>
                <a:ea typeface="方正小标宋简体" panose="03000509000000000000" pitchFamily="65" charset="-122"/>
              </a:rPr>
              <a:t>1.5-2month</a:t>
            </a: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暑假</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集中完成优化模块</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提前合龙 完整测试</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solidFill>
                  <a:srgbClr val="FF0000"/>
                </a:solidFill>
                <a:latin typeface="方正小标宋简体" panose="03000509000000000000" pitchFamily="65" charset="-122"/>
                <a:ea typeface="方正小标宋简体" panose="03000509000000000000" pitchFamily="65" charset="-122"/>
              </a:rPr>
              <a:t>不要等到决赛现场做事</a:t>
            </a:r>
            <a:r>
              <a:rPr lang="en-US" altLang="zh-CN" sz="2800" dirty="0">
                <a:solidFill>
                  <a:srgbClr val="FF0000"/>
                </a:solidFill>
                <a:latin typeface="方正小标宋简体" panose="03000509000000000000" pitchFamily="65" charset="-122"/>
                <a:ea typeface="方正小标宋简体" panose="03000509000000000000" pitchFamily="65" charset="-122"/>
              </a:rPr>
              <a:t>*3</a:t>
            </a:r>
            <a:endParaRPr lang="zh-CN" altLang="en-US" sz="2800" dirty="0">
              <a:solidFill>
                <a:srgbClr val="FF0000"/>
              </a:solidFill>
              <a:latin typeface="方正小标宋简体" panose="03000509000000000000" pitchFamily="65" charset="-122"/>
              <a:ea typeface="方正小标宋简体" panose="03000509000000000000" pitchFamily="65" charset="-122"/>
            </a:endParaRPr>
          </a:p>
        </p:txBody>
      </p:sp>
      <p:pic>
        <p:nvPicPr>
          <p:cNvPr id="5" name="图片 4">
            <a:extLst>
              <a:ext uri="{FF2B5EF4-FFF2-40B4-BE49-F238E27FC236}">
                <a16:creationId xmlns:a16="http://schemas.microsoft.com/office/drawing/2014/main" id="{786C9E54-0F56-0547-33D2-F6FB0E9D562A}"/>
              </a:ext>
            </a:extLst>
          </p:cNvPr>
          <p:cNvPicPr>
            <a:picLocks noChangeAspect="1"/>
          </p:cNvPicPr>
          <p:nvPr/>
        </p:nvPicPr>
        <p:blipFill>
          <a:blip r:embed="rId3"/>
          <a:stretch>
            <a:fillRect/>
          </a:stretch>
        </p:blipFill>
        <p:spPr>
          <a:xfrm>
            <a:off x="5514320" y="5148973"/>
            <a:ext cx="1483240" cy="1590363"/>
          </a:xfrm>
          <a:prstGeom prst="rect">
            <a:avLst/>
          </a:prstGeom>
        </p:spPr>
      </p:pic>
    </p:spTree>
    <p:extLst>
      <p:ext uri="{BB962C8B-B14F-4D97-AF65-F5344CB8AC3E}">
        <p14:creationId xmlns:p14="http://schemas.microsoft.com/office/powerpoint/2010/main" val="1259425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9A1AA-D17A-BC37-A6A4-34A0806B524C}"/>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AFBDB3A5-781B-BF0E-20D5-2AD33EAF0E51}"/>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团队协作</a:t>
            </a:r>
            <a:endParaRPr lang="en-US" altLang="zh-CN" dirty="0">
              <a:latin typeface="方正小标宋简体" panose="03000509000000000000" pitchFamily="65" charset="-122"/>
              <a:ea typeface="方正小标宋简体" panose="03000509000000000000" pitchFamily="65" charset="-122"/>
            </a:endParaRPr>
          </a:p>
        </p:txBody>
      </p:sp>
      <p:sp>
        <p:nvSpPr>
          <p:cNvPr id="3" name="文本框 2">
            <a:extLst>
              <a:ext uri="{FF2B5EF4-FFF2-40B4-BE49-F238E27FC236}">
                <a16:creationId xmlns:a16="http://schemas.microsoft.com/office/drawing/2014/main" id="{80F6DE17-4B46-73FC-0C23-73AB421F5595}"/>
              </a:ext>
            </a:extLst>
          </p:cNvPr>
          <p:cNvSpPr txBox="1"/>
          <p:nvPr/>
        </p:nvSpPr>
        <p:spPr>
          <a:xfrm>
            <a:off x="600467" y="1490454"/>
            <a:ext cx="1099106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800" b="1" dirty="0">
                <a:solidFill>
                  <a:srgbClr val="FF0000"/>
                </a:solidFill>
                <a:latin typeface="方正小标宋简体" panose="03000509000000000000" pitchFamily="65" charset="-122"/>
                <a:ea typeface="方正小标宋简体" panose="03000509000000000000" pitchFamily="65" charset="-122"/>
              </a:rPr>
              <a:t>        精诚所至，金石为开</a:t>
            </a:r>
            <a:endParaRPr lang="en-US" altLang="zh-CN" sz="2800" b="1" dirty="0">
              <a:solidFill>
                <a:srgbClr val="FF0000"/>
              </a:solidFill>
              <a:latin typeface="方正小标宋简体" panose="03000509000000000000" pitchFamily="65" charset="-122"/>
              <a:ea typeface="方正小标宋简体" panose="03000509000000000000" pitchFamily="65" charset="-122"/>
            </a:endParaRPr>
          </a:p>
        </p:txBody>
      </p:sp>
      <p:sp>
        <p:nvSpPr>
          <p:cNvPr id="5" name="文本框 4">
            <a:extLst>
              <a:ext uri="{FF2B5EF4-FFF2-40B4-BE49-F238E27FC236}">
                <a16:creationId xmlns:a16="http://schemas.microsoft.com/office/drawing/2014/main" id="{F3D9FB17-71AA-0F20-0D8E-6ED54BC42852}"/>
              </a:ext>
            </a:extLst>
          </p:cNvPr>
          <p:cNvSpPr txBox="1"/>
          <p:nvPr/>
        </p:nvSpPr>
        <p:spPr>
          <a:xfrm>
            <a:off x="600467" y="2204720"/>
            <a:ext cx="10991065" cy="1815882"/>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相互支持 相互鼓励</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加强沟通 有想法和问题及时交流</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·5-6</a:t>
            </a:r>
            <a:r>
              <a:rPr lang="zh-CN" altLang="en-US" sz="2800" dirty="0">
                <a:latin typeface="方正小标宋简体" panose="03000509000000000000" pitchFamily="65" charset="-122"/>
                <a:ea typeface="方正小标宋简体" panose="03000509000000000000" pitchFamily="65" charset="-122"/>
              </a:rPr>
              <a:t>月份各种作业考试夏令营实习会很忙 要及时说明</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每天汇报进度 以测试用例通过率为驱动</a:t>
            </a:r>
            <a:endParaRPr lang="en-US" altLang="zh-CN" sz="2800" dirty="0">
              <a:latin typeface="方正小标宋简体" panose="03000509000000000000" pitchFamily="65" charset="-122"/>
              <a:ea typeface="方正小标宋简体" panose="03000509000000000000" pitchFamily="65" charset="-122"/>
            </a:endParaRPr>
          </a:p>
        </p:txBody>
      </p:sp>
    </p:spTree>
    <p:extLst>
      <p:ext uri="{BB962C8B-B14F-4D97-AF65-F5344CB8AC3E}">
        <p14:creationId xmlns:p14="http://schemas.microsoft.com/office/powerpoint/2010/main" val="1508947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07027-A359-996C-4D10-F2206F8607A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0123DC7-ECE1-AB60-969D-E3F87DE6582F}"/>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开发与测试</a:t>
            </a:r>
            <a:endParaRPr lang="en-US" altLang="zh-CN" dirty="0">
              <a:latin typeface="方正小标宋简体" panose="03000509000000000000" pitchFamily="65" charset="-122"/>
              <a:ea typeface="方正小标宋简体" panose="03000509000000000000" pitchFamily="65" charset="-122"/>
            </a:endParaRPr>
          </a:p>
        </p:txBody>
      </p:sp>
      <p:sp>
        <p:nvSpPr>
          <p:cNvPr id="5" name="文本框 4">
            <a:extLst>
              <a:ext uri="{FF2B5EF4-FFF2-40B4-BE49-F238E27FC236}">
                <a16:creationId xmlns:a16="http://schemas.microsoft.com/office/drawing/2014/main" id="{8CB18440-C87B-6CE4-C216-90C59BA99B6D}"/>
              </a:ext>
            </a:extLst>
          </p:cNvPr>
          <p:cNvSpPr txBox="1"/>
          <p:nvPr/>
        </p:nvSpPr>
        <p:spPr>
          <a:xfrm>
            <a:off x="600467" y="2090172"/>
            <a:ext cx="10991065" cy="4832092"/>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好的架构而不是技术债</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及时整理归档</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不相信未经测试的代码</a:t>
            </a:r>
            <a:endParaRPr lang="en-US" altLang="zh-CN" sz="2800" dirty="0">
              <a:solidFill>
                <a:srgbClr val="FF0000"/>
              </a:solidFill>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·challenge your code</a:t>
            </a: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尽早与官方保持一致，上测试平台实战</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 “先跑起来”的成就感</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我们需要更多的注释</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不必尽力研读</a:t>
            </a:r>
            <a:r>
              <a:rPr lang="en-US" altLang="zh-CN" sz="2800" dirty="0">
                <a:latin typeface="方正小标宋简体" panose="03000509000000000000" pitchFamily="65" charset="-122"/>
                <a:ea typeface="方正小标宋简体" panose="03000509000000000000" pitchFamily="65" charset="-122"/>
              </a:rPr>
              <a:t>LLVM</a:t>
            </a:r>
            <a:r>
              <a:rPr lang="zh-CN" altLang="en-US" sz="2800" dirty="0">
                <a:latin typeface="方正小标宋简体" panose="03000509000000000000" pitchFamily="65" charset="-122"/>
                <a:ea typeface="方正小标宋简体" panose="03000509000000000000" pitchFamily="65" charset="-122"/>
              </a:rPr>
              <a:t>，而是看论文</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接口设计要求明确</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由易到难的实现顺序</a:t>
            </a:r>
            <a:endParaRPr lang="en-US" altLang="zh-CN" sz="2800" dirty="0">
              <a:latin typeface="方正小标宋简体" panose="03000509000000000000" pitchFamily="65" charset="-122"/>
              <a:ea typeface="方正小标宋简体" panose="03000509000000000000" pitchFamily="65" charset="-122"/>
            </a:endParaRPr>
          </a:p>
          <a:p>
            <a:endParaRPr lang="en-US" altLang="zh-CN" sz="2800" dirty="0">
              <a:solidFill>
                <a:srgbClr val="FF0000"/>
              </a:solidFill>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EA145426-7639-1994-B881-5EB5C93DBA69}"/>
              </a:ext>
            </a:extLst>
          </p:cNvPr>
          <p:cNvSpPr txBox="1"/>
          <p:nvPr/>
        </p:nvSpPr>
        <p:spPr>
          <a:xfrm>
            <a:off x="600467" y="1490454"/>
            <a:ext cx="1099106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800" b="1" dirty="0">
                <a:solidFill>
                  <a:srgbClr val="FF0000"/>
                </a:solidFill>
                <a:latin typeface="方正小标宋简体" panose="03000509000000000000" pitchFamily="65" charset="-122"/>
                <a:ea typeface="方正小标宋简体" panose="03000509000000000000" pitchFamily="65" charset="-122"/>
              </a:rPr>
              <a:t>        </a:t>
            </a:r>
            <a:r>
              <a:rPr lang="zh-CN" altLang="en-US" sz="2800" b="1" dirty="0">
                <a:solidFill>
                  <a:schemeClr val="tx1"/>
                </a:solidFill>
                <a:latin typeface="方正小标宋简体" panose="03000509000000000000" pitchFamily="65" charset="-122"/>
                <a:ea typeface="方正小标宋简体" panose="03000509000000000000" pitchFamily="65" charset="-122"/>
              </a:rPr>
              <a:t>速度决定你能否很快上路，质量决定你能走多远</a:t>
            </a:r>
            <a:endParaRPr lang="en-US" altLang="zh-CN" sz="2800" b="1" dirty="0">
              <a:solidFill>
                <a:schemeClr val="tx1"/>
              </a:solidFill>
              <a:latin typeface="方正小标宋简体" panose="03000509000000000000" pitchFamily="65" charset="-122"/>
              <a:ea typeface="方正小标宋简体" panose="03000509000000000000" pitchFamily="65" charset="-122"/>
            </a:endParaRPr>
          </a:p>
        </p:txBody>
      </p:sp>
      <p:pic>
        <p:nvPicPr>
          <p:cNvPr id="6" name="图片 5">
            <a:extLst>
              <a:ext uri="{FF2B5EF4-FFF2-40B4-BE49-F238E27FC236}">
                <a16:creationId xmlns:a16="http://schemas.microsoft.com/office/drawing/2014/main" id="{E162E7B2-DB4C-DA8C-3FF0-A71EBE40A721}"/>
              </a:ext>
            </a:extLst>
          </p:cNvPr>
          <p:cNvPicPr>
            <a:picLocks noChangeAspect="1"/>
          </p:cNvPicPr>
          <p:nvPr/>
        </p:nvPicPr>
        <p:blipFill>
          <a:blip r:embed="rId3"/>
          <a:stretch>
            <a:fillRect/>
          </a:stretch>
        </p:blipFill>
        <p:spPr>
          <a:xfrm>
            <a:off x="4669971" y="2532906"/>
            <a:ext cx="1257300" cy="1257300"/>
          </a:xfrm>
          <a:prstGeom prst="rect">
            <a:avLst/>
          </a:prstGeom>
        </p:spPr>
      </p:pic>
    </p:spTree>
    <p:extLst>
      <p:ext uri="{BB962C8B-B14F-4D97-AF65-F5344CB8AC3E}">
        <p14:creationId xmlns:p14="http://schemas.microsoft.com/office/powerpoint/2010/main" val="129196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JI_0244-3"/>
          <p:cNvPicPr>
            <a:picLocks noChangeAspect="1"/>
          </p:cNvPicPr>
          <p:nvPr/>
        </p:nvPicPr>
        <p:blipFill>
          <a:blip r:embed="rId3"/>
          <a:srcRect t="7453" b="32066"/>
          <a:stretch>
            <a:fillRect/>
          </a:stretch>
        </p:blipFill>
        <p:spPr>
          <a:xfrm>
            <a:off x="0" y="677545"/>
            <a:ext cx="12192000" cy="4142740"/>
          </a:xfrm>
          <a:prstGeom prst="rect">
            <a:avLst/>
          </a:prstGeom>
        </p:spPr>
      </p:pic>
      <p:sp>
        <p:nvSpPr>
          <p:cNvPr id="3" name="标题 2"/>
          <p:cNvSpPr>
            <a:spLocks noGrp="1"/>
          </p:cNvSpPr>
          <p:nvPr>
            <p:ph type="ctrTitle"/>
          </p:nvPr>
        </p:nvSpPr>
        <p:spPr/>
        <p:txBody>
          <a:bodyPr/>
          <a:lstStyle/>
          <a:p>
            <a:r>
              <a:rPr lang="en-US" altLang="zh-CN" dirty="0">
                <a:latin typeface="方正小标宋简体" panose="03000509000000000000" pitchFamily="65" charset="-122"/>
                <a:ea typeface="方正小标宋简体" panose="03000509000000000000" pitchFamily="65" charset="-122"/>
              </a:rPr>
              <a:t>1 </a:t>
            </a:r>
            <a:r>
              <a:rPr lang="zh-CN" altLang="en-US" dirty="0">
                <a:latin typeface="方正小标宋简体" panose="03000509000000000000" pitchFamily="65" charset="-122"/>
                <a:ea typeface="方正小标宋简体" panose="03000509000000000000" pitchFamily="65" charset="-122"/>
              </a:rPr>
              <a:t>概况</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6738" y="5319997"/>
            <a:ext cx="1458542" cy="1162447"/>
          </a:xfrm>
          <a:prstGeom prst="rect">
            <a:avLst/>
          </a:prstGeom>
        </p:spPr>
      </p:pic>
      <p:sp>
        <p:nvSpPr>
          <p:cNvPr id="10" name="矩形 9"/>
          <p:cNvSpPr/>
          <p:nvPr/>
        </p:nvSpPr>
        <p:spPr>
          <a:xfrm>
            <a:off x="0" y="677545"/>
            <a:ext cx="12192000" cy="4143375"/>
          </a:xfrm>
          <a:prstGeom prst="rect">
            <a:avLst/>
          </a:prstGeom>
          <a:solidFill>
            <a:srgbClr val="00574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0978E-34FE-5DD4-CBD8-835B2052F88F}"/>
            </a:ext>
          </a:extLst>
        </p:cNvPr>
        <p:cNvGrpSpPr/>
        <p:nvPr/>
      </p:nvGrpSpPr>
      <p:grpSpPr>
        <a:xfrm>
          <a:off x="0" y="0"/>
          <a:ext cx="0" cy="0"/>
          <a:chOff x="0" y="0"/>
          <a:chExt cx="0" cy="0"/>
        </a:xfrm>
      </p:grpSpPr>
      <p:pic>
        <p:nvPicPr>
          <p:cNvPr id="2" name="图片 1" descr="DJI_0244-3">
            <a:extLst>
              <a:ext uri="{FF2B5EF4-FFF2-40B4-BE49-F238E27FC236}">
                <a16:creationId xmlns:a16="http://schemas.microsoft.com/office/drawing/2014/main" id="{2613DC8C-B16F-8B72-AEAA-76E01DB45979}"/>
              </a:ext>
            </a:extLst>
          </p:cNvPr>
          <p:cNvPicPr>
            <a:picLocks noChangeAspect="1"/>
          </p:cNvPicPr>
          <p:nvPr/>
        </p:nvPicPr>
        <p:blipFill>
          <a:blip r:embed="rId3"/>
          <a:srcRect t="7453" b="32066"/>
          <a:stretch>
            <a:fillRect/>
          </a:stretch>
        </p:blipFill>
        <p:spPr>
          <a:xfrm>
            <a:off x="0" y="677545"/>
            <a:ext cx="12192000" cy="4142740"/>
          </a:xfrm>
          <a:prstGeom prst="rect">
            <a:avLst/>
          </a:prstGeom>
        </p:spPr>
      </p:pic>
      <p:sp>
        <p:nvSpPr>
          <p:cNvPr id="3" name="标题 2">
            <a:extLst>
              <a:ext uri="{FF2B5EF4-FFF2-40B4-BE49-F238E27FC236}">
                <a16:creationId xmlns:a16="http://schemas.microsoft.com/office/drawing/2014/main" id="{C4E57F41-AE5D-261A-8B9B-A0055EC1FEAA}"/>
              </a:ext>
            </a:extLst>
          </p:cNvPr>
          <p:cNvSpPr>
            <a:spLocks noGrp="1"/>
          </p:cNvSpPr>
          <p:nvPr>
            <p:ph type="ctrTitle"/>
          </p:nvPr>
        </p:nvSpPr>
        <p:spPr/>
        <p:txBody>
          <a:bodyPr/>
          <a:lstStyle/>
          <a:p>
            <a:r>
              <a:rPr lang="en-US" altLang="zh-CN" dirty="0">
                <a:latin typeface="方正小标宋简体" panose="03000509000000000000" pitchFamily="65" charset="-122"/>
                <a:ea typeface="方正小标宋简体" panose="03000509000000000000" pitchFamily="65" charset="-122"/>
              </a:rPr>
              <a:t>5 </a:t>
            </a:r>
            <a:r>
              <a:rPr lang="zh-CN" altLang="en-US" dirty="0">
                <a:latin typeface="方正小标宋简体" panose="03000509000000000000" pitchFamily="65" charset="-122"/>
                <a:ea typeface="方正小标宋简体" panose="03000509000000000000" pitchFamily="65" charset="-122"/>
              </a:rPr>
              <a:t>经验与教训</a:t>
            </a:r>
          </a:p>
        </p:txBody>
      </p:sp>
      <p:pic>
        <p:nvPicPr>
          <p:cNvPr id="6" name="图片 5">
            <a:extLst>
              <a:ext uri="{FF2B5EF4-FFF2-40B4-BE49-F238E27FC236}">
                <a16:creationId xmlns:a16="http://schemas.microsoft.com/office/drawing/2014/main" id="{649A44B7-7EE7-DC26-78F6-E3C55E60D4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6738" y="5319997"/>
            <a:ext cx="1458542" cy="1162447"/>
          </a:xfrm>
          <a:prstGeom prst="rect">
            <a:avLst/>
          </a:prstGeom>
        </p:spPr>
      </p:pic>
      <p:sp>
        <p:nvSpPr>
          <p:cNvPr id="10" name="矩形 9">
            <a:extLst>
              <a:ext uri="{FF2B5EF4-FFF2-40B4-BE49-F238E27FC236}">
                <a16:creationId xmlns:a16="http://schemas.microsoft.com/office/drawing/2014/main" id="{1B512CF3-38E8-EA84-CF14-0D88126A82A7}"/>
              </a:ext>
            </a:extLst>
          </p:cNvPr>
          <p:cNvSpPr/>
          <p:nvPr/>
        </p:nvSpPr>
        <p:spPr>
          <a:xfrm>
            <a:off x="0" y="677545"/>
            <a:ext cx="12192000" cy="4143375"/>
          </a:xfrm>
          <a:prstGeom prst="rect">
            <a:avLst/>
          </a:prstGeom>
          <a:solidFill>
            <a:srgbClr val="00574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Tree>
    <p:extLst>
      <p:ext uri="{BB962C8B-B14F-4D97-AF65-F5344CB8AC3E}">
        <p14:creationId xmlns:p14="http://schemas.microsoft.com/office/powerpoint/2010/main" val="1633059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63B38-7014-9084-5EC8-7C8DAA79218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02B6776-1BD3-139C-0367-4A3F7874DDB2}"/>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与</a:t>
            </a:r>
            <a:r>
              <a:rPr lang="en-US" altLang="zh-CN" dirty="0">
                <a:latin typeface="方正小标宋简体" panose="03000509000000000000" pitchFamily="65" charset="-122"/>
                <a:ea typeface="方正小标宋简体" panose="03000509000000000000" pitchFamily="65" charset="-122"/>
              </a:rPr>
              <a:t>*</a:t>
            </a:r>
            <a:r>
              <a:rPr lang="zh-CN" altLang="en-US" dirty="0">
                <a:latin typeface="方正小标宋简体" panose="03000509000000000000" pitchFamily="65" charset="-122"/>
                <a:ea typeface="方正小标宋简体" panose="03000509000000000000" pitchFamily="65" charset="-122"/>
              </a:rPr>
              <a:t>山的斗争</a:t>
            </a:r>
            <a:endParaRPr lang="en-US" altLang="zh-CN" dirty="0">
              <a:latin typeface="方正小标宋简体" panose="03000509000000000000" pitchFamily="65" charset="-122"/>
              <a:ea typeface="方正小标宋简体" panose="03000509000000000000" pitchFamily="65" charset="-122"/>
            </a:endParaRPr>
          </a:p>
        </p:txBody>
      </p:sp>
      <p:sp>
        <p:nvSpPr>
          <p:cNvPr id="3" name="文本框 2">
            <a:extLst>
              <a:ext uri="{FF2B5EF4-FFF2-40B4-BE49-F238E27FC236}">
                <a16:creationId xmlns:a16="http://schemas.microsoft.com/office/drawing/2014/main" id="{5F8310E9-8454-B6F9-8DB4-6277B9BFDC11}"/>
              </a:ext>
            </a:extLst>
          </p:cNvPr>
          <p:cNvSpPr txBox="1"/>
          <p:nvPr/>
        </p:nvSpPr>
        <p:spPr>
          <a:xfrm>
            <a:off x="539296" y="1613118"/>
            <a:ext cx="11347904"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800" b="1" dirty="0">
                <a:solidFill>
                  <a:schemeClr val="tx1"/>
                </a:solidFill>
                <a:latin typeface="方正小标宋简体" panose="03000509000000000000" pitchFamily="65" charset="-122"/>
                <a:ea typeface="方正小标宋简体" panose="03000509000000000000" pitchFamily="65" charset="-122"/>
              </a:rPr>
              <a:t>- </a:t>
            </a:r>
            <a:r>
              <a:rPr lang="zh-CN" altLang="en-US" sz="2800" b="1" dirty="0">
                <a:solidFill>
                  <a:schemeClr val="tx1"/>
                </a:solidFill>
                <a:latin typeface="方正小标宋简体" panose="03000509000000000000" pitchFamily="65" charset="-122"/>
                <a:ea typeface="方正小标宋简体" panose="03000509000000000000" pitchFamily="65" charset="-122"/>
              </a:rPr>
              <a:t>编程偶遇</a:t>
            </a:r>
            <a:r>
              <a:rPr lang="en-US" altLang="zh-CN" sz="2800" b="1" dirty="0">
                <a:solidFill>
                  <a:schemeClr val="tx1"/>
                </a:solidFill>
                <a:latin typeface="方正小标宋简体" panose="03000509000000000000" pitchFamily="65" charset="-122"/>
                <a:ea typeface="方正小标宋简体" panose="03000509000000000000" pitchFamily="65" charset="-122"/>
              </a:rPr>
              <a:t>*</a:t>
            </a:r>
            <a:r>
              <a:rPr lang="zh-CN" altLang="en-US" sz="2800" b="1" dirty="0">
                <a:solidFill>
                  <a:schemeClr val="tx1"/>
                </a:solidFill>
                <a:latin typeface="方正小标宋简体" panose="03000509000000000000" pitchFamily="65" charset="-122"/>
                <a:ea typeface="方正小标宋简体" panose="03000509000000000000" pitchFamily="65" charset="-122"/>
              </a:rPr>
              <a:t>山代码</a:t>
            </a:r>
            <a:r>
              <a:rPr lang="en-US" altLang="zh-CN" sz="2800" b="1" dirty="0">
                <a:solidFill>
                  <a:schemeClr val="tx1"/>
                </a:solidFill>
                <a:latin typeface="方正小标宋简体" panose="03000509000000000000" pitchFamily="65" charset="-122"/>
                <a:ea typeface="方正小标宋简体" panose="03000509000000000000" pitchFamily="65" charset="-122"/>
              </a:rPr>
              <a:t>, </a:t>
            </a:r>
            <a:r>
              <a:rPr lang="zh-CN" altLang="en-US" sz="2800" b="1" dirty="0">
                <a:solidFill>
                  <a:schemeClr val="tx1"/>
                </a:solidFill>
                <a:latin typeface="方正小标宋简体" panose="03000509000000000000" pitchFamily="65" charset="-122"/>
                <a:ea typeface="方正小标宋简体" panose="03000509000000000000" pitchFamily="65" charset="-122"/>
              </a:rPr>
              <a:t>逻辑混乱细节繁杂如同怪物</a:t>
            </a:r>
            <a:r>
              <a:rPr lang="en-US" altLang="zh-CN" sz="2800" b="1" dirty="0">
                <a:solidFill>
                  <a:schemeClr val="tx1"/>
                </a:solidFill>
                <a:latin typeface="方正小标宋简体" panose="03000509000000000000" pitchFamily="65" charset="-122"/>
                <a:ea typeface="方正小标宋简体" panose="03000509000000000000" pitchFamily="65" charset="-122"/>
              </a:rPr>
              <a:t>, </a:t>
            </a:r>
            <a:r>
              <a:rPr lang="zh-CN" altLang="en-US" sz="2800" b="1" dirty="0">
                <a:solidFill>
                  <a:schemeClr val="tx1"/>
                </a:solidFill>
                <a:latin typeface="方正小标宋简体" panose="03000509000000000000" pitchFamily="65" charset="-122"/>
                <a:ea typeface="方正小标宋简体" panose="03000509000000000000" pitchFamily="65" charset="-122"/>
              </a:rPr>
              <a:t>拼尽全力无法战胜。</a:t>
            </a:r>
            <a:endParaRPr lang="en-US" altLang="zh-CN" sz="2800" b="1" dirty="0">
              <a:solidFill>
                <a:schemeClr val="tx1"/>
              </a:solidFill>
              <a:latin typeface="方正小标宋简体" panose="03000509000000000000" pitchFamily="65" charset="-122"/>
              <a:ea typeface="方正小标宋简体" panose="03000509000000000000" pitchFamily="65" charset="-122"/>
            </a:endParaRPr>
          </a:p>
          <a:p>
            <a:r>
              <a:rPr lang="en-US" altLang="zh-CN" sz="2800" b="1" dirty="0">
                <a:solidFill>
                  <a:schemeClr val="tx1"/>
                </a:solidFill>
                <a:latin typeface="方正小标宋简体" panose="03000509000000000000" pitchFamily="65" charset="-122"/>
                <a:ea typeface="方正小标宋简体" panose="03000509000000000000" pitchFamily="65" charset="-122"/>
              </a:rPr>
              <a:t>- </a:t>
            </a:r>
            <a:r>
              <a:rPr lang="zh-CN" altLang="en-US" sz="2800" b="1" dirty="0">
                <a:solidFill>
                  <a:schemeClr val="tx1"/>
                </a:solidFill>
                <a:latin typeface="方正小标宋简体" panose="03000509000000000000" pitchFamily="65" charset="-122"/>
                <a:ea typeface="方正小标宋简体" panose="03000509000000000000" pitchFamily="65" charset="-122"/>
              </a:rPr>
              <a:t>并非偶遇，并非无法战胜。</a:t>
            </a:r>
            <a:endParaRPr lang="en-US" altLang="zh-CN" sz="2800" b="1" dirty="0">
              <a:solidFill>
                <a:schemeClr val="tx1"/>
              </a:solidFill>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ECD93763-AACB-78BD-8521-8B73A4C59AB9}"/>
              </a:ext>
            </a:extLst>
          </p:cNvPr>
          <p:cNvSpPr txBox="1"/>
          <p:nvPr/>
        </p:nvSpPr>
        <p:spPr>
          <a:xfrm>
            <a:off x="539296" y="2672080"/>
            <a:ext cx="11347904" cy="3108543"/>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·2024-05</a:t>
            </a:r>
            <a:r>
              <a:rPr lang="zh-CN" altLang="en-US" sz="2800" dirty="0">
                <a:latin typeface="方正小标宋简体" panose="03000509000000000000" pitchFamily="65" charset="-122"/>
                <a:ea typeface="方正小标宋简体" panose="03000509000000000000" pitchFamily="65" charset="-122"/>
              </a:rPr>
              <a:t>发觉中端已经成为</a:t>
            </a: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山，重构</a:t>
            </a:r>
            <a:r>
              <a:rPr lang="en-US" altLang="zh-CN" sz="2800" dirty="0">
                <a:latin typeface="方正小标宋简体" panose="03000509000000000000" pitchFamily="65" charset="-122"/>
                <a:ea typeface="方正小标宋简体" panose="03000509000000000000" pitchFamily="65" charset="-122"/>
              </a:rPr>
              <a:t>1</a:t>
            </a:r>
            <a:r>
              <a:rPr lang="zh-CN" altLang="en-US" sz="2800" dirty="0">
                <a:latin typeface="方正小标宋简体" panose="03000509000000000000" pitchFamily="65" charset="-122"/>
                <a:ea typeface="方正小标宋简体" panose="03000509000000000000" pitchFamily="65" charset="-122"/>
              </a:rPr>
              <a:t>月终于放弃，耗费大量时间</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提高代码指令要求，及时重构，慎重架构</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如何提高代码质量？</a:t>
            </a:r>
            <a:endParaRPr lang="en-US" altLang="zh-CN" sz="2800" dirty="0">
              <a:solidFill>
                <a:srgbClr val="FF0000"/>
              </a:solidFill>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选择更安全？的语言</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阅读优秀代码，学习思路和实现方式</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一边写代码一面写注释</a:t>
            </a: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审视你的思路</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	</a:t>
            </a:r>
            <a:endParaRPr lang="zh-CN" altLang="en-US" sz="2800" dirty="0">
              <a:latin typeface="方正小标宋简体" panose="03000509000000000000" pitchFamily="65" charset="-122"/>
              <a:ea typeface="方正小标宋简体" panose="03000509000000000000" pitchFamily="65" charset="-122"/>
            </a:endParaRPr>
          </a:p>
        </p:txBody>
      </p:sp>
      <p:pic>
        <p:nvPicPr>
          <p:cNvPr id="6" name="图片 5">
            <a:extLst>
              <a:ext uri="{FF2B5EF4-FFF2-40B4-BE49-F238E27FC236}">
                <a16:creationId xmlns:a16="http://schemas.microsoft.com/office/drawing/2014/main" id="{8ADA120D-A63D-DDE8-426F-98B519A3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7223" y="3580518"/>
            <a:ext cx="835977" cy="828922"/>
          </a:xfrm>
          <a:prstGeom prst="rect">
            <a:avLst/>
          </a:prstGeom>
        </p:spPr>
      </p:pic>
    </p:spTree>
    <p:extLst>
      <p:ext uri="{BB962C8B-B14F-4D97-AF65-F5344CB8AC3E}">
        <p14:creationId xmlns:p14="http://schemas.microsoft.com/office/powerpoint/2010/main" val="897288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23520-28E6-C4DE-D26C-AE59DB97DA87}"/>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D3F18DF-ADA7-F0B5-FF56-2D852AC11BC4}"/>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与空指针的斗争</a:t>
            </a:r>
            <a:endParaRPr lang="en-US" altLang="zh-CN" dirty="0">
              <a:latin typeface="方正小标宋简体" panose="03000509000000000000" pitchFamily="65" charset="-122"/>
              <a:ea typeface="方正小标宋简体" panose="03000509000000000000" pitchFamily="65" charset="-122"/>
            </a:endParaRPr>
          </a:p>
        </p:txBody>
      </p:sp>
      <p:sp>
        <p:nvSpPr>
          <p:cNvPr id="3" name="文本框 2">
            <a:extLst>
              <a:ext uri="{FF2B5EF4-FFF2-40B4-BE49-F238E27FC236}">
                <a16:creationId xmlns:a16="http://schemas.microsoft.com/office/drawing/2014/main" id="{CBC73674-9161-8346-C094-4EC34FA11650}"/>
              </a:ext>
            </a:extLst>
          </p:cNvPr>
          <p:cNvSpPr txBox="1"/>
          <p:nvPr/>
        </p:nvSpPr>
        <p:spPr>
          <a:xfrm>
            <a:off x="539296" y="1613118"/>
            <a:ext cx="11347904"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800" b="1" dirty="0">
                <a:solidFill>
                  <a:schemeClr val="tx1"/>
                </a:solidFill>
                <a:latin typeface="方正小标宋简体" panose="03000509000000000000" pitchFamily="65" charset="-122"/>
                <a:ea typeface="方正小标宋简体" panose="03000509000000000000" pitchFamily="65" charset="-122"/>
              </a:rPr>
              <a:t>I call it my billion-dollar mistake. It was the invention of the null reference in 1965... This has led to innumerable errors, vulnerabilities, and system crashes.</a:t>
            </a:r>
          </a:p>
        </p:txBody>
      </p:sp>
      <p:sp>
        <p:nvSpPr>
          <p:cNvPr id="9" name="文本框 8">
            <a:extLst>
              <a:ext uri="{FF2B5EF4-FFF2-40B4-BE49-F238E27FC236}">
                <a16:creationId xmlns:a16="http://schemas.microsoft.com/office/drawing/2014/main" id="{71116CCE-63F2-2B2C-66C5-5C5B650A91B2}"/>
              </a:ext>
            </a:extLst>
          </p:cNvPr>
          <p:cNvSpPr txBox="1"/>
          <p:nvPr/>
        </p:nvSpPr>
        <p:spPr>
          <a:xfrm>
            <a:off x="539296" y="3098800"/>
            <a:ext cx="11347904" cy="3291840"/>
          </a:xfrm>
          <a:prstGeom prst="rect">
            <a:avLst/>
          </a:prstGeom>
          <a:noFill/>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0A995083-4F49-184A-8CC5-10352F440F58}"/>
              </a:ext>
            </a:extLst>
          </p:cNvPr>
          <p:cNvSpPr txBox="1"/>
          <p:nvPr/>
        </p:nvSpPr>
        <p:spPr>
          <a:xfrm>
            <a:off x="539296" y="3098800"/>
            <a:ext cx="11347904" cy="2246769"/>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！导致决赛时多线程并行化</a:t>
            </a:r>
            <a:r>
              <a:rPr lang="en-US" altLang="zh-CN" sz="2800" dirty="0">
                <a:solidFill>
                  <a:srgbClr val="FF0000"/>
                </a:solidFill>
                <a:latin typeface="方正小标宋简体" panose="03000509000000000000" pitchFamily="65" charset="-122"/>
                <a:ea typeface="方正小标宋简体" panose="03000509000000000000" pitchFamily="65" charset="-122"/>
              </a:rPr>
              <a:t>seg fault</a:t>
            </a: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减少裸指针使用，而是使用传值或者传引用</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避免使用空指针，而是采用其他方式作为</a:t>
            </a:r>
            <a:r>
              <a:rPr lang="en-US" altLang="zh-CN" sz="2800" dirty="0">
                <a:latin typeface="方正小标宋简体" panose="03000509000000000000" pitchFamily="65" charset="-122"/>
                <a:ea typeface="方正小标宋简体" panose="03000509000000000000" pitchFamily="65" charset="-122"/>
              </a:rPr>
              <a:t>flag</a:t>
            </a: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实在要使用的，采取空指针判断</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使用一些更安全的语言</a:t>
            </a:r>
          </a:p>
        </p:txBody>
      </p:sp>
      <p:pic>
        <p:nvPicPr>
          <p:cNvPr id="14" name="图片 13">
            <a:extLst>
              <a:ext uri="{FF2B5EF4-FFF2-40B4-BE49-F238E27FC236}">
                <a16:creationId xmlns:a16="http://schemas.microsoft.com/office/drawing/2014/main" id="{26EBA90E-7D17-76ED-FBC9-4E1102B99F9F}"/>
              </a:ext>
            </a:extLst>
          </p:cNvPr>
          <p:cNvPicPr>
            <a:picLocks noChangeAspect="1"/>
          </p:cNvPicPr>
          <p:nvPr/>
        </p:nvPicPr>
        <p:blipFill>
          <a:blip r:embed="rId3"/>
          <a:stretch>
            <a:fillRect/>
          </a:stretch>
        </p:blipFill>
        <p:spPr>
          <a:xfrm>
            <a:off x="7863840" y="3098800"/>
            <a:ext cx="1229360" cy="1082547"/>
          </a:xfrm>
          <a:prstGeom prst="rect">
            <a:avLst/>
          </a:prstGeom>
        </p:spPr>
      </p:pic>
    </p:spTree>
    <p:extLst>
      <p:ext uri="{BB962C8B-B14F-4D97-AF65-F5344CB8AC3E}">
        <p14:creationId xmlns:p14="http://schemas.microsoft.com/office/powerpoint/2010/main" val="161354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6827D-E10F-E4D3-0CB2-881E7A4771F0}"/>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7DCEA99-A45E-2EE2-65EB-2AF494EC006A}"/>
              </a:ext>
            </a:extLst>
          </p:cNvPr>
          <p:cNvSpPr>
            <a:spLocks noGrp="1"/>
          </p:cNvSpPr>
          <p:nvPr>
            <p:ph type="body" sz="quarter" idx="10"/>
          </p:nvPr>
        </p:nvSpPr>
        <p:spPr>
          <a:xfrm>
            <a:off x="539296" y="360363"/>
            <a:ext cx="6853963" cy="706214"/>
          </a:xfrm>
        </p:spPr>
        <p:txBody>
          <a:bodyPr/>
          <a:lstStyle/>
          <a:p>
            <a:r>
              <a:rPr lang="zh-CN" altLang="en-US" dirty="0">
                <a:latin typeface="方正小标宋简体" panose="03000509000000000000" pitchFamily="65" charset="-122"/>
                <a:ea typeface="方正小标宋简体" panose="03000509000000000000" pitchFamily="65" charset="-122"/>
              </a:rPr>
              <a:t>正确的优化</a:t>
            </a:r>
            <a:endParaRPr lang="en-US" altLang="zh-CN" dirty="0">
              <a:latin typeface="方正小标宋简体" panose="03000509000000000000" pitchFamily="65" charset="-122"/>
              <a:ea typeface="方正小标宋简体" panose="03000509000000000000" pitchFamily="65" charset="-122"/>
            </a:endParaRPr>
          </a:p>
        </p:txBody>
      </p:sp>
      <p:sp>
        <p:nvSpPr>
          <p:cNvPr id="3" name="文本框 2">
            <a:extLst>
              <a:ext uri="{FF2B5EF4-FFF2-40B4-BE49-F238E27FC236}">
                <a16:creationId xmlns:a16="http://schemas.microsoft.com/office/drawing/2014/main" id="{633E51B2-0DF3-5CF6-AE0B-333012F56A3F}"/>
              </a:ext>
            </a:extLst>
          </p:cNvPr>
          <p:cNvSpPr txBox="1"/>
          <p:nvPr/>
        </p:nvSpPr>
        <p:spPr>
          <a:xfrm>
            <a:off x="539296" y="1613118"/>
            <a:ext cx="1134790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800" dirty="0">
                <a:solidFill>
                  <a:schemeClr val="tx1"/>
                </a:solidFill>
                <a:latin typeface="方正小标宋简体" panose="03000509000000000000" pitchFamily="65" charset="-122"/>
                <a:ea typeface="方正小标宋简体" panose="03000509000000000000" pitchFamily="65" charset="-122"/>
              </a:rPr>
              <a:t>        </a:t>
            </a:r>
            <a:r>
              <a:rPr lang="zh-CN" altLang="en-US" sz="2800" b="1" dirty="0">
                <a:solidFill>
                  <a:schemeClr val="tx1"/>
                </a:solidFill>
                <a:latin typeface="方正小标宋简体" panose="03000509000000000000" pitchFamily="65" charset="-122"/>
                <a:ea typeface="方正小标宋简体" panose="03000509000000000000" pitchFamily="65" charset="-122"/>
              </a:rPr>
              <a:t>大胆假设，小心求证</a:t>
            </a:r>
            <a:endParaRPr lang="en-US" altLang="zh-CN" sz="2800" b="1" dirty="0">
              <a:solidFill>
                <a:schemeClr val="tx1"/>
              </a:solidFill>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9470F99F-C228-D851-DC0E-8E472109F369}"/>
              </a:ext>
            </a:extLst>
          </p:cNvPr>
          <p:cNvSpPr txBox="1"/>
          <p:nvPr/>
        </p:nvSpPr>
        <p:spPr>
          <a:xfrm>
            <a:off x="539296" y="2474894"/>
            <a:ext cx="11347904" cy="2246769"/>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！错误的窥孔优化</a:t>
            </a:r>
            <a:r>
              <a:rPr lang="en-US" altLang="zh-CN" sz="2800" dirty="0">
                <a:solidFill>
                  <a:srgbClr val="FF0000"/>
                </a:solidFill>
                <a:latin typeface="方正小标宋简体" panose="03000509000000000000" pitchFamily="65" charset="-122"/>
                <a:ea typeface="方正小标宋简体" panose="03000509000000000000" pitchFamily="65" charset="-122"/>
              </a:rPr>
              <a:t>=&gt; 3</a:t>
            </a:r>
            <a:r>
              <a:rPr lang="zh-CN" altLang="en-US" sz="2800" dirty="0">
                <a:solidFill>
                  <a:srgbClr val="FF0000"/>
                </a:solidFill>
                <a:latin typeface="方正小标宋简体" panose="03000509000000000000" pitchFamily="65" charset="-122"/>
                <a:ea typeface="方正小标宋简体" panose="03000509000000000000" pitchFamily="65" charset="-122"/>
              </a:rPr>
              <a:t>个测试用例</a:t>
            </a:r>
            <a:r>
              <a:rPr lang="en-US" altLang="zh-CN" sz="2800" dirty="0">
                <a:solidFill>
                  <a:srgbClr val="FF0000"/>
                </a:solidFill>
                <a:latin typeface="方正小标宋简体" panose="03000509000000000000" pitchFamily="65" charset="-122"/>
                <a:ea typeface="方正小标宋简体" panose="03000509000000000000" pitchFamily="65" charset="-122"/>
              </a:rPr>
              <a:t>WA</a:t>
            </a: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保证你的优化是 </a:t>
            </a: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正确的</a:t>
            </a:r>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要在逻辑</a:t>
            </a: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数学上充分论证</a:t>
            </a: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大的优化遍算法要理解 边界情况要注意</a:t>
            </a: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小的窥孔优化</a:t>
            </a: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变换 要穷尽各种可能 确保正确</a:t>
            </a: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将自己的优化思路跟队友交流探讨</a:t>
            </a:r>
            <a:endParaRPr lang="en-US" altLang="zh-CN" sz="2800" dirty="0">
              <a:latin typeface="方正小标宋简体" panose="03000509000000000000" pitchFamily="65" charset="-122"/>
              <a:ea typeface="方正小标宋简体" panose="03000509000000000000" pitchFamily="65" charset="-122"/>
            </a:endParaRPr>
          </a:p>
        </p:txBody>
      </p:sp>
      <p:pic>
        <p:nvPicPr>
          <p:cNvPr id="8" name="图片 7">
            <a:extLst>
              <a:ext uri="{FF2B5EF4-FFF2-40B4-BE49-F238E27FC236}">
                <a16:creationId xmlns:a16="http://schemas.microsoft.com/office/drawing/2014/main" id="{18FCB804-4A25-3FED-EE85-07EB857FE6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5600" y="2189480"/>
            <a:ext cx="1239520" cy="1239520"/>
          </a:xfrm>
          <a:prstGeom prst="rect">
            <a:avLst/>
          </a:prstGeom>
        </p:spPr>
      </p:pic>
    </p:spTree>
    <p:extLst>
      <p:ext uri="{BB962C8B-B14F-4D97-AF65-F5344CB8AC3E}">
        <p14:creationId xmlns:p14="http://schemas.microsoft.com/office/powerpoint/2010/main" val="1649872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322AB-4945-D244-39C5-50C52828AEA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B6CA770-0F30-B7B6-985C-45EC1237F464}"/>
              </a:ext>
            </a:extLst>
          </p:cNvPr>
          <p:cNvSpPr>
            <a:spLocks noGrp="1"/>
          </p:cNvSpPr>
          <p:nvPr>
            <p:ph type="body" sz="quarter" idx="10"/>
          </p:nvPr>
        </p:nvSpPr>
        <p:spPr>
          <a:xfrm>
            <a:off x="539296" y="360363"/>
            <a:ext cx="6853963" cy="706214"/>
          </a:xfrm>
        </p:spPr>
        <p:txBody>
          <a:bodyPr/>
          <a:lstStyle/>
          <a:p>
            <a:r>
              <a:rPr lang="zh-CN" altLang="en-US" dirty="0">
                <a:latin typeface="方正小标宋简体" panose="03000509000000000000" pitchFamily="65" charset="-122"/>
                <a:ea typeface="方正小标宋简体" panose="03000509000000000000" pitchFamily="65" charset="-122"/>
              </a:rPr>
              <a:t>系统性思维</a:t>
            </a:r>
            <a:endParaRPr lang="en-US" altLang="zh-CN" dirty="0">
              <a:latin typeface="方正小标宋简体" panose="03000509000000000000" pitchFamily="65" charset="-122"/>
              <a:ea typeface="方正小标宋简体" panose="03000509000000000000" pitchFamily="65" charset="-122"/>
            </a:endParaRPr>
          </a:p>
        </p:txBody>
      </p:sp>
      <p:sp>
        <p:nvSpPr>
          <p:cNvPr id="3" name="文本框 2">
            <a:extLst>
              <a:ext uri="{FF2B5EF4-FFF2-40B4-BE49-F238E27FC236}">
                <a16:creationId xmlns:a16="http://schemas.microsoft.com/office/drawing/2014/main" id="{FEDA7A43-3831-0300-5AA2-567C44786674}"/>
              </a:ext>
            </a:extLst>
          </p:cNvPr>
          <p:cNvSpPr txBox="1"/>
          <p:nvPr/>
        </p:nvSpPr>
        <p:spPr>
          <a:xfrm>
            <a:off x="539296" y="1613118"/>
            <a:ext cx="11347904"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800" b="1" dirty="0">
                <a:solidFill>
                  <a:srgbClr val="FF0000"/>
                </a:solidFill>
                <a:latin typeface="方正小标宋简体" panose="03000509000000000000" pitchFamily="65" charset="-122"/>
                <a:ea typeface="方正小标宋简体" panose="03000509000000000000" pitchFamily="65" charset="-122"/>
              </a:rPr>
              <a:t>        </a:t>
            </a:r>
            <a:r>
              <a:rPr lang="zh-CN" altLang="en-US" sz="2800" b="1" dirty="0">
                <a:solidFill>
                  <a:schemeClr val="tx1"/>
                </a:solidFill>
                <a:latin typeface="方正小标宋简体" panose="03000509000000000000" pitchFamily="65" charset="-122"/>
                <a:ea typeface="方正小标宋简体" panose="03000509000000000000" pitchFamily="65" charset="-122"/>
              </a:rPr>
              <a:t>只有用普遍联系的、全面系统的、发展变化的观点观察事物，才能把握事物发展规律。</a:t>
            </a:r>
            <a:endParaRPr lang="en-US" altLang="zh-CN" sz="2800" b="1" dirty="0">
              <a:solidFill>
                <a:schemeClr val="tx1"/>
              </a:solidFill>
              <a:latin typeface="方正小标宋简体" panose="03000509000000000000" pitchFamily="65" charset="-122"/>
              <a:ea typeface="方正小标宋简体" panose="03000509000000000000" pitchFamily="65" charset="-122"/>
            </a:endParaRPr>
          </a:p>
          <a:p>
            <a:pPr algn="r"/>
            <a:r>
              <a:rPr lang="en-US" altLang="zh-CN" sz="2800" b="1" dirty="0">
                <a:solidFill>
                  <a:schemeClr val="tx1"/>
                </a:solidFill>
                <a:latin typeface="方正小标宋简体" panose="03000509000000000000" pitchFamily="65" charset="-122"/>
                <a:ea typeface="方正小标宋简体" panose="03000509000000000000" pitchFamily="65" charset="-122"/>
              </a:rPr>
              <a:t>----</a:t>
            </a:r>
            <a:r>
              <a:rPr lang="zh-CN" altLang="en-US" sz="2800" b="1" dirty="0">
                <a:solidFill>
                  <a:schemeClr val="tx1"/>
                </a:solidFill>
                <a:latin typeface="方正小标宋简体" panose="03000509000000000000" pitchFamily="65" charset="-122"/>
                <a:ea typeface="方正小标宋简体" panose="03000509000000000000" pitchFamily="65" charset="-122"/>
              </a:rPr>
              <a:t>党的二十大报告</a:t>
            </a:r>
            <a:endParaRPr lang="en-US" altLang="zh-CN" sz="2800" b="1" dirty="0">
              <a:solidFill>
                <a:schemeClr val="tx1"/>
              </a:solidFill>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556F52D5-46ED-54D1-BCE5-A471E8D5976D}"/>
              </a:ext>
            </a:extLst>
          </p:cNvPr>
          <p:cNvSpPr txBox="1"/>
          <p:nvPr/>
        </p:nvSpPr>
        <p:spPr>
          <a:xfrm>
            <a:off x="539296" y="3119120"/>
            <a:ext cx="11347904" cy="3108543"/>
          </a:xfrm>
          <a:prstGeom prst="rect">
            <a:avLst/>
          </a:prstGeom>
          <a:noFill/>
        </p:spPr>
        <p:txBody>
          <a:bodyPr wrap="square" rtlCol="0">
            <a:spAutoFit/>
          </a:bodyPr>
          <a:lstStyle/>
          <a:p>
            <a:r>
              <a:rPr lang="en-US" altLang="zh-CN" sz="2800" dirty="0">
                <a:latin typeface="方正小标宋简体" panose="03000509000000000000" pitchFamily="65" charset="-122"/>
                <a:ea typeface="方正小标宋简体" panose="03000509000000000000" pitchFamily="65" charset="-122"/>
              </a:rPr>
              <a:t>·! </a:t>
            </a:r>
            <a:r>
              <a:rPr lang="en-US" altLang="zh-CN" sz="2800" dirty="0" err="1">
                <a:latin typeface="方正小标宋简体" panose="03000509000000000000" pitchFamily="65" charset="-122"/>
                <a:ea typeface="方正小标宋简体" panose="03000509000000000000" pitchFamily="65" charset="-122"/>
              </a:rPr>
              <a:t>ir</a:t>
            </a:r>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随意设置 </a:t>
            </a:r>
            <a:r>
              <a:rPr lang="en-US" altLang="zh-CN" sz="2800" dirty="0" err="1">
                <a:latin typeface="方正小标宋简体" panose="03000509000000000000" pitchFamily="65" charset="-122"/>
                <a:ea typeface="方正小标宋简体" panose="03000509000000000000" pitchFamily="65" charset="-122"/>
              </a:rPr>
              <a:t>ptr.size</a:t>
            </a:r>
            <a:r>
              <a:rPr lang="en-US" altLang="zh-CN" sz="2800" dirty="0">
                <a:latin typeface="方正小标宋简体" panose="03000509000000000000" pitchFamily="65" charset="-122"/>
                <a:ea typeface="方正小标宋简体" panose="03000509000000000000" pitchFamily="65" charset="-122"/>
              </a:rPr>
              <a:t> = 4 bytes</a:t>
            </a:r>
          </a:p>
          <a:p>
            <a:pPr marL="0" lvl="1"/>
            <a:r>
              <a:rPr lang="en-US" altLang="zh-CN" sz="2800" dirty="0">
                <a:latin typeface="方正小标宋简体" panose="03000509000000000000" pitchFamily="65" charset="-122"/>
                <a:ea typeface="方正小标宋简体" panose="03000509000000000000" pitchFamily="65" charset="-122"/>
              </a:rPr>
              <a:t>	=&gt; </a:t>
            </a:r>
            <a:r>
              <a:rPr lang="zh-CN" altLang="en-US" sz="2800" dirty="0">
                <a:latin typeface="方正小标宋简体" panose="03000509000000000000" pitchFamily="65" charset="-122"/>
                <a:ea typeface="方正小标宋简体" panose="03000509000000000000" pitchFamily="65" charset="-122"/>
              </a:rPr>
              <a:t>生成汇编时 函数调用返回地址 </a:t>
            </a:r>
            <a:r>
              <a:rPr lang="en-US" altLang="zh-CN" sz="2800" dirty="0">
                <a:latin typeface="方正小标宋简体" panose="03000509000000000000" pitchFamily="65" charset="-122"/>
                <a:ea typeface="方正小标宋简体" panose="03000509000000000000" pitchFamily="65" charset="-122"/>
              </a:rPr>
              <a:t>(8bytes) </a:t>
            </a:r>
            <a:r>
              <a:rPr lang="zh-CN" altLang="en-US" sz="2800" dirty="0">
                <a:latin typeface="方正小标宋简体" panose="03000509000000000000" pitchFamily="65" charset="-122"/>
                <a:ea typeface="方正小标宋简体" panose="03000509000000000000" pitchFamily="65" charset="-122"/>
              </a:rPr>
              <a:t>被覆盖 </a:t>
            </a: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调试了 </a:t>
            </a:r>
            <a:r>
              <a:rPr lang="en-US" altLang="zh-CN" sz="2800" dirty="0">
                <a:latin typeface="方正小标宋简体" panose="03000509000000000000" pitchFamily="65" charset="-122"/>
                <a:ea typeface="方正小标宋简体" panose="03000509000000000000" pitchFamily="65" charset="-122"/>
              </a:rPr>
              <a:t>2 </a:t>
            </a:r>
            <a:r>
              <a:rPr lang="zh-CN" altLang="en-US" sz="2800" dirty="0">
                <a:latin typeface="方正小标宋简体" panose="03000509000000000000" pitchFamily="65" charset="-122"/>
                <a:ea typeface="方正小标宋简体" panose="03000509000000000000" pitchFamily="65" charset="-122"/>
              </a:rPr>
              <a:t>天</a:t>
            </a:r>
            <a:r>
              <a:rPr lang="en-US" altLang="zh-CN" sz="2800" dirty="0">
                <a:latin typeface="方正小标宋简体" panose="03000509000000000000" pitchFamily="65" charset="-122"/>
                <a:ea typeface="方正小标宋简体" panose="03000509000000000000" pitchFamily="65" charset="-122"/>
              </a:rPr>
              <a:t>]</a:t>
            </a:r>
          </a:p>
          <a:p>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中端 </a:t>
            </a:r>
            <a:r>
              <a:rPr lang="en-US" altLang="zh-CN" sz="2800" dirty="0">
                <a:latin typeface="方正小标宋简体" panose="03000509000000000000" pitchFamily="65" charset="-122"/>
                <a:ea typeface="方正小标宋简体" panose="03000509000000000000" pitchFamily="65" charset="-122"/>
              </a:rPr>
              <a:t>mem2reg + reg2mem </a:t>
            </a:r>
            <a:r>
              <a:rPr lang="zh-CN" altLang="en-US" sz="2800" dirty="0">
                <a:latin typeface="方正小标宋简体" panose="03000509000000000000" pitchFamily="65" charset="-122"/>
                <a:ea typeface="方正小标宋简体" panose="03000509000000000000" pitchFamily="65" charset="-122"/>
              </a:rPr>
              <a:t>后给到后端寄存器分配</a:t>
            </a:r>
          </a:p>
          <a:p>
            <a:pPr marL="0" lvl="1"/>
            <a:r>
              <a:rPr lang="en-US" altLang="zh-CN" sz="2800" dirty="0">
                <a:latin typeface="方正小标宋简体" panose="03000509000000000000" pitchFamily="65" charset="-122"/>
                <a:ea typeface="方正小标宋简体" panose="03000509000000000000" pitchFamily="65" charset="-122"/>
              </a:rPr>
              <a:t>	=&gt; </a:t>
            </a:r>
            <a:r>
              <a:rPr lang="zh-CN" altLang="en-US" sz="2800" dirty="0">
                <a:latin typeface="方正小标宋简体" panose="03000509000000000000" pitchFamily="65" charset="-122"/>
                <a:ea typeface="方正小标宋简体" panose="03000509000000000000" pitchFamily="65" charset="-122"/>
              </a:rPr>
              <a:t>性能差 </a:t>
            </a: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百思不得其解了 </a:t>
            </a:r>
            <a:r>
              <a:rPr lang="en-US" altLang="zh-CN" sz="2800" dirty="0">
                <a:latin typeface="方正小标宋简体" panose="03000509000000000000" pitchFamily="65" charset="-122"/>
                <a:ea typeface="方正小标宋简体" panose="03000509000000000000" pitchFamily="65" charset="-122"/>
              </a:rPr>
              <a:t>1 </a:t>
            </a:r>
            <a:r>
              <a:rPr lang="zh-CN" altLang="en-US" sz="2800" dirty="0">
                <a:latin typeface="方正小标宋简体" panose="03000509000000000000" pitchFamily="65" charset="-122"/>
                <a:ea typeface="方正小标宋简体" panose="03000509000000000000" pitchFamily="65" charset="-122"/>
              </a:rPr>
              <a:t>周</a:t>
            </a:r>
            <a:r>
              <a:rPr lang="en-US" altLang="zh-CN" sz="2800" dirty="0">
                <a:latin typeface="方正小标宋简体" panose="03000509000000000000" pitchFamily="65" charset="-122"/>
                <a:ea typeface="方正小标宋简体" panose="03000509000000000000" pitchFamily="65" charset="-122"/>
              </a:rPr>
              <a:t>]</a:t>
            </a:r>
          </a:p>
          <a:p>
            <a:pPr marL="0" lvl="1"/>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相当于</a:t>
            </a:r>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只给中间临时变量寄存器分配</a:t>
            </a:r>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不给实际变量寄存器分配</a:t>
            </a:r>
          </a:p>
          <a:p>
            <a:pPr marL="0" lvl="1"/>
            <a:r>
              <a:rPr lang="en-US" altLang="zh-CN" sz="2800" dirty="0">
                <a:latin typeface="方正小标宋简体" panose="03000509000000000000" pitchFamily="65" charset="-122"/>
                <a:ea typeface="方正小标宋简体" panose="03000509000000000000" pitchFamily="65" charset="-122"/>
              </a:rPr>
              <a:t>	</a:t>
            </a:r>
            <a:r>
              <a:rPr lang="zh-CN" altLang="en-US" sz="2800" dirty="0">
                <a:latin typeface="方正小标宋简体" panose="03000509000000000000" pitchFamily="65" charset="-122"/>
                <a:ea typeface="方正小标宋简体" panose="03000509000000000000" pitchFamily="65" charset="-122"/>
              </a:rPr>
              <a:t>前后端分离割裂 没有把握整体思路</a:t>
            </a: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你在此处写下的代码是否会影响到其他程序</a:t>
            </a:r>
            <a:r>
              <a:rPr lang="en-US" altLang="zh-CN" sz="2800" dirty="0">
                <a:solidFill>
                  <a:srgbClr val="FF0000"/>
                </a:solidFill>
                <a:latin typeface="方正小标宋简体" panose="03000509000000000000" pitchFamily="65" charset="-122"/>
                <a:ea typeface="方正小标宋简体" panose="03000509000000000000" pitchFamily="65" charset="-122"/>
              </a:rPr>
              <a:t>?</a:t>
            </a:r>
          </a:p>
        </p:txBody>
      </p:sp>
    </p:spTree>
    <p:extLst>
      <p:ext uri="{BB962C8B-B14F-4D97-AF65-F5344CB8AC3E}">
        <p14:creationId xmlns:p14="http://schemas.microsoft.com/office/powerpoint/2010/main" val="547195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5046C-3DD4-21AD-E06A-ACAF211E6D2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496E0EC-2228-1F1C-65D9-69449A5D96AF}"/>
              </a:ext>
            </a:extLst>
          </p:cNvPr>
          <p:cNvSpPr>
            <a:spLocks noGrp="1"/>
          </p:cNvSpPr>
          <p:nvPr>
            <p:ph type="body" sz="quarter" idx="10"/>
          </p:nvPr>
        </p:nvSpPr>
        <p:spPr/>
        <p:txBody>
          <a:bodyPr/>
          <a:lstStyle/>
          <a:p>
            <a:r>
              <a:rPr lang="en-US" altLang="zh-CN" dirty="0">
                <a:latin typeface="方正小标宋简体" panose="03000509000000000000" pitchFamily="65" charset="-122"/>
                <a:ea typeface="方正小标宋简体" panose="03000509000000000000" pitchFamily="65" charset="-122"/>
              </a:rPr>
              <a:t>IR</a:t>
            </a:r>
            <a:r>
              <a:rPr lang="zh-CN" altLang="en-US" dirty="0">
                <a:latin typeface="方正小标宋简体" panose="03000509000000000000" pitchFamily="65" charset="-122"/>
                <a:ea typeface="方正小标宋简体" panose="03000509000000000000" pitchFamily="65" charset="-122"/>
              </a:rPr>
              <a:t>设计的艺术</a:t>
            </a:r>
            <a:endParaRPr lang="en-US" altLang="zh-CN" dirty="0">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CAE55645-FBEA-1242-070B-56D68AD906B7}"/>
              </a:ext>
            </a:extLst>
          </p:cNvPr>
          <p:cNvSpPr txBox="1"/>
          <p:nvPr/>
        </p:nvSpPr>
        <p:spPr>
          <a:xfrm>
            <a:off x="422048" y="2577304"/>
            <a:ext cx="11347904" cy="1815882"/>
          </a:xfrm>
          <a:prstGeom prst="rect">
            <a:avLst/>
          </a:prstGeom>
          <a:noFill/>
        </p:spPr>
        <p:txBody>
          <a:bodyPr wrap="square" rtlCol="0">
            <a:spAutoFit/>
          </a:bodyPr>
          <a:lstStyle/>
          <a:p>
            <a:r>
              <a:rPr lang="en-US" altLang="zh-CN" sz="2800" dirty="0">
                <a:solidFill>
                  <a:srgbClr val="FF0000"/>
                </a:solidFill>
                <a:latin typeface="方正小标宋简体" panose="03000509000000000000" pitchFamily="65" charset="-122"/>
                <a:ea typeface="方正小标宋简体" panose="03000509000000000000" pitchFamily="65" charset="-122"/>
              </a:rPr>
              <a:t>·IR</a:t>
            </a:r>
            <a:r>
              <a:rPr lang="zh-CN" altLang="en-US" sz="2800" dirty="0">
                <a:solidFill>
                  <a:srgbClr val="FF0000"/>
                </a:solidFill>
                <a:latin typeface="方正小标宋简体" panose="03000509000000000000" pitchFamily="65" charset="-122"/>
                <a:ea typeface="方正小标宋简体" panose="03000509000000000000" pitchFamily="65" charset="-122"/>
              </a:rPr>
              <a:t>是手段优化是目的（万变不离其宗）</a:t>
            </a:r>
            <a:endParaRPr lang="en-US" altLang="zh-CN" sz="2800" dirty="0">
              <a:solidFill>
                <a:srgbClr val="FF0000"/>
              </a:solidFill>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设计</a:t>
            </a:r>
            <a:r>
              <a:rPr lang="en-US" altLang="zh-CN" sz="2800" dirty="0">
                <a:latin typeface="方正小标宋简体" panose="03000509000000000000" pitchFamily="65" charset="-122"/>
                <a:ea typeface="方正小标宋简体" panose="03000509000000000000" pitchFamily="65" charset="-122"/>
              </a:rPr>
              <a:t>IR</a:t>
            </a:r>
            <a:r>
              <a:rPr lang="zh-CN" altLang="en-US" sz="2800" dirty="0">
                <a:latin typeface="方正小标宋简体" panose="03000509000000000000" pitchFamily="65" charset="-122"/>
                <a:ea typeface="方正小标宋简体" panose="03000509000000000000" pitchFamily="65" charset="-122"/>
              </a:rPr>
              <a:t>先看优化需求</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树状</a:t>
            </a:r>
            <a:r>
              <a:rPr lang="en-US" altLang="zh-CN" sz="2800" dirty="0">
                <a:latin typeface="方正小标宋简体" panose="03000509000000000000" pitchFamily="65" charset="-122"/>
                <a:ea typeface="方正小标宋简体" panose="03000509000000000000" pitchFamily="65" charset="-122"/>
              </a:rPr>
              <a:t>IR</a:t>
            </a:r>
            <a:r>
              <a:rPr lang="zh-CN" altLang="en-US" sz="2800" dirty="0">
                <a:latin typeface="方正小标宋简体" panose="03000509000000000000" pitchFamily="65" charset="-122"/>
                <a:ea typeface="方正小标宋简体" panose="03000509000000000000" pitchFamily="65" charset="-122"/>
              </a:rPr>
              <a:t>？简化</a:t>
            </a:r>
            <a:r>
              <a:rPr lang="en-US" altLang="zh-CN" sz="2800" dirty="0">
                <a:latin typeface="方正小标宋简体" panose="03000509000000000000" pitchFamily="65" charset="-122"/>
                <a:ea typeface="方正小标宋简体" panose="03000509000000000000" pitchFamily="65" charset="-122"/>
              </a:rPr>
              <a:t>LLVM IR</a:t>
            </a:r>
            <a:r>
              <a:rPr lang="zh-CN" altLang="en-US" sz="2800" dirty="0">
                <a:latin typeface="方正小标宋简体" panose="03000509000000000000" pitchFamily="65" charset="-122"/>
                <a:ea typeface="方正小标宋简体" panose="03000509000000000000" pitchFamily="65" charset="-122"/>
              </a:rPr>
              <a:t>？</a:t>
            </a:r>
            <a:endParaRPr lang="en-US" altLang="zh-CN" sz="2800" dirty="0">
              <a:latin typeface="方正小标宋简体" panose="03000509000000000000" pitchFamily="65" charset="-122"/>
              <a:ea typeface="方正小标宋简体" panose="03000509000000000000" pitchFamily="65" charset="-122"/>
            </a:endParaRPr>
          </a:p>
          <a:p>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多</a:t>
            </a:r>
            <a:r>
              <a:rPr lang="en-US" altLang="zh-CN" sz="2800" dirty="0">
                <a:latin typeface="方正小标宋简体" panose="03000509000000000000" pitchFamily="65" charset="-122"/>
                <a:ea typeface="方正小标宋简体" panose="03000509000000000000" pitchFamily="65" charset="-122"/>
              </a:rPr>
              <a:t>operand</a:t>
            </a:r>
            <a:r>
              <a:rPr lang="zh-CN" altLang="en-US" sz="2800" dirty="0">
                <a:latin typeface="方正小标宋简体" panose="03000509000000000000" pitchFamily="65" charset="-122"/>
                <a:ea typeface="方正小标宋简体" panose="03000509000000000000" pitchFamily="65" charset="-122"/>
              </a:rPr>
              <a:t>指令？便于同类计算合并处理</a:t>
            </a:r>
            <a:endParaRPr lang="en-US" altLang="zh-CN" sz="2800" dirty="0">
              <a:latin typeface="方正小标宋简体" panose="03000509000000000000" pitchFamily="65" charset="-122"/>
              <a:ea typeface="方正小标宋简体" panose="03000509000000000000" pitchFamily="65" charset="-122"/>
            </a:endParaRPr>
          </a:p>
        </p:txBody>
      </p:sp>
      <p:sp>
        <p:nvSpPr>
          <p:cNvPr id="3" name="文本框 2">
            <a:extLst>
              <a:ext uri="{FF2B5EF4-FFF2-40B4-BE49-F238E27FC236}">
                <a16:creationId xmlns:a16="http://schemas.microsoft.com/office/drawing/2014/main" id="{7560A79D-93E2-61B2-95FA-D8D52C029EA3}"/>
              </a:ext>
            </a:extLst>
          </p:cNvPr>
          <p:cNvSpPr txBox="1"/>
          <p:nvPr/>
        </p:nvSpPr>
        <p:spPr>
          <a:xfrm>
            <a:off x="539296" y="1443595"/>
            <a:ext cx="11347904"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800" b="1" dirty="0">
                <a:solidFill>
                  <a:srgbClr val="FF0000"/>
                </a:solidFill>
                <a:latin typeface="方正小标宋简体" panose="03000509000000000000" pitchFamily="65" charset="-122"/>
                <a:ea typeface="方正小标宋简体" panose="03000509000000000000" pitchFamily="65" charset="-122"/>
              </a:rPr>
              <a:t>        </a:t>
            </a:r>
            <a:r>
              <a:rPr lang="zh-CN" altLang="en-US" sz="2800" b="1" dirty="0">
                <a:solidFill>
                  <a:schemeClr val="tx1"/>
                </a:solidFill>
                <a:latin typeface="方正小标宋简体" panose="03000509000000000000" pitchFamily="65" charset="-122"/>
                <a:ea typeface="方正小标宋简体" panose="03000509000000000000" pitchFamily="65" charset="-122"/>
              </a:rPr>
              <a:t>中间语言设计在很大程度上是艺术而不是科学。</a:t>
            </a:r>
            <a:endParaRPr lang="en-US" altLang="zh-CN" sz="2800" b="1" dirty="0">
              <a:solidFill>
                <a:schemeClr val="tx1"/>
              </a:solidFill>
              <a:latin typeface="方正小标宋简体" panose="03000509000000000000" pitchFamily="65" charset="-122"/>
              <a:ea typeface="方正小标宋简体" panose="03000509000000000000" pitchFamily="65" charset="-122"/>
            </a:endParaRPr>
          </a:p>
          <a:p>
            <a:pPr algn="r"/>
            <a:r>
              <a:rPr lang="en-US" altLang="zh-CN" sz="2800" b="1" dirty="0">
                <a:solidFill>
                  <a:schemeClr val="tx1"/>
                </a:solidFill>
                <a:latin typeface="方正小标宋简体" panose="03000509000000000000" pitchFamily="65" charset="-122"/>
                <a:ea typeface="方正小标宋简体" panose="03000509000000000000" pitchFamily="65" charset="-122"/>
              </a:rPr>
              <a:t>----</a:t>
            </a:r>
            <a:r>
              <a:rPr lang="zh-CN" altLang="en-US" sz="2800" b="1" dirty="0">
                <a:solidFill>
                  <a:schemeClr val="tx1"/>
                </a:solidFill>
                <a:latin typeface="方正小标宋简体" panose="03000509000000000000" pitchFamily="65" charset="-122"/>
                <a:ea typeface="方正小标宋简体" panose="03000509000000000000" pitchFamily="65" charset="-122"/>
              </a:rPr>
              <a:t>鲸书</a:t>
            </a:r>
            <a:r>
              <a:rPr lang="en-US" altLang="zh-CN" sz="2800" b="1" dirty="0">
                <a:solidFill>
                  <a:schemeClr val="tx1"/>
                </a:solidFill>
                <a:latin typeface="方正小标宋简体" panose="03000509000000000000" pitchFamily="65" charset="-122"/>
                <a:ea typeface="方正小标宋简体" panose="03000509000000000000" pitchFamily="65" charset="-122"/>
              </a:rPr>
              <a:t>4.1</a:t>
            </a:r>
          </a:p>
        </p:txBody>
      </p:sp>
    </p:spTree>
    <p:extLst>
      <p:ext uri="{BB962C8B-B14F-4D97-AF65-F5344CB8AC3E}">
        <p14:creationId xmlns:p14="http://schemas.microsoft.com/office/powerpoint/2010/main" val="1197800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7715" y="2117992"/>
            <a:ext cx="10455725" cy="878595"/>
          </a:xfrm>
        </p:spPr>
        <p:txBody>
          <a:bodyPr/>
          <a:lstStyle/>
          <a:p>
            <a:r>
              <a:rPr lang="zh-CN" altLang="en-US" dirty="0">
                <a:latin typeface="方正小标宋简体" panose="03000509000000000000" pitchFamily="65" charset="-122"/>
                <a:ea typeface="方正小标宋简体" panose="03000509000000000000" pitchFamily="65" charset="-122"/>
              </a:rPr>
              <a:t>预祝各位同学取得好成绩！</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
        <p:nvSpPr>
          <p:cNvPr id="3" name="文本占位符 3">
            <a:extLst>
              <a:ext uri="{FF2B5EF4-FFF2-40B4-BE49-F238E27FC236}">
                <a16:creationId xmlns:a16="http://schemas.microsoft.com/office/drawing/2014/main" id="{122B0262-FEFD-5750-DFE4-4E7C5DCB766C}"/>
              </a:ext>
            </a:extLst>
          </p:cNvPr>
          <p:cNvSpPr txBox="1">
            <a:spLocks/>
          </p:cNvSpPr>
          <p:nvPr/>
        </p:nvSpPr>
        <p:spPr>
          <a:xfrm>
            <a:off x="557715" y="2996587"/>
            <a:ext cx="6489261" cy="43241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70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400" dirty="0">
              <a:latin typeface="方正小标宋简体" panose="03000509000000000000" pitchFamily="65" charset="-122"/>
              <a:ea typeface="方正小标宋简体" panose="03000509000000000000" pitchFamily="65" charset="-122"/>
            </a:endParaRPr>
          </a:p>
        </p:txBody>
      </p:sp>
      <p:sp>
        <p:nvSpPr>
          <p:cNvPr id="6" name="文本框 5">
            <a:extLst>
              <a:ext uri="{FF2B5EF4-FFF2-40B4-BE49-F238E27FC236}">
                <a16:creationId xmlns:a16="http://schemas.microsoft.com/office/drawing/2014/main" id="{1CA928E2-DC09-9CAD-D0E2-8CF258FF3DBF}"/>
              </a:ext>
            </a:extLst>
          </p:cNvPr>
          <p:cNvSpPr txBox="1"/>
          <p:nvPr/>
        </p:nvSpPr>
        <p:spPr>
          <a:xfrm>
            <a:off x="264160" y="6068671"/>
            <a:ext cx="6096000" cy="513217"/>
          </a:xfrm>
          <a:prstGeom prst="rect">
            <a:avLst/>
          </a:prstGeom>
          <a:noFill/>
        </p:spPr>
        <p:txBody>
          <a:bodyPr wrap="square">
            <a:spAutoFit/>
          </a:bodyPr>
          <a:lstStyle/>
          <a:p>
            <a:pPr>
              <a:lnSpc>
                <a:spcPct val="150000"/>
              </a:lnSpc>
            </a:pPr>
            <a:r>
              <a:rPr lang="en-US" altLang="zh-CN" sz="2000" b="1" dirty="0">
                <a:solidFill>
                  <a:schemeClr val="bg1"/>
                </a:solidFill>
                <a:latin typeface="方正小标宋简体" panose="03000509000000000000" pitchFamily="65" charset="-122"/>
                <a:ea typeface="方正小标宋简体" panose="03000509000000000000" pitchFamily="65" charset="-122"/>
              </a:rPr>
              <a:t>https://github.com/houhuawei23/nudt-sysyc-csc2024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2435-5BD5-76BC-EE8D-3CC5E13D63CF}"/>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7FF0A12-54AD-81E9-9898-39123CB29F46}"/>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编译器基本情况</a:t>
            </a:r>
            <a:endParaRPr lang="en-US" altLang="zh-CN" dirty="0">
              <a:latin typeface="方正小标宋简体" panose="03000509000000000000" pitchFamily="65" charset="-122"/>
              <a:ea typeface="方正小标宋简体" panose="03000509000000000000" pitchFamily="65" charset="-122"/>
            </a:endParaRPr>
          </a:p>
        </p:txBody>
      </p:sp>
      <p:sp>
        <p:nvSpPr>
          <p:cNvPr id="3" name="文本框 2">
            <a:extLst>
              <a:ext uri="{FF2B5EF4-FFF2-40B4-BE49-F238E27FC236}">
                <a16:creationId xmlns:a16="http://schemas.microsoft.com/office/drawing/2014/main" id="{29D85CD6-4CD3-E7C6-948C-D98B021D4F6C}"/>
              </a:ext>
            </a:extLst>
          </p:cNvPr>
          <p:cNvSpPr txBox="1"/>
          <p:nvPr/>
        </p:nvSpPr>
        <p:spPr>
          <a:xfrm>
            <a:off x="545420" y="1613118"/>
            <a:ext cx="9917930" cy="5047536"/>
          </a:xfrm>
          <a:prstGeom prst="rect">
            <a:avLst/>
          </a:prstGeom>
          <a:noFill/>
        </p:spPr>
        <p:txBody>
          <a:bodyPr wrap="square" rtlCol="0">
            <a:spAutoFit/>
          </a:bodyPr>
          <a:lstStyle/>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总代码行数 </a:t>
            </a:r>
            <a:r>
              <a:rPr lang="en-US" altLang="zh-CN" sz="2800" dirty="0">
                <a:solidFill>
                  <a:srgbClr val="FF0000"/>
                </a:solidFill>
                <a:latin typeface="方正小标宋简体" panose="03000509000000000000" pitchFamily="65" charset="-122"/>
                <a:ea typeface="方正小标宋简体" panose="03000509000000000000" pitchFamily="65" charset="-122"/>
              </a:rPr>
              <a:t>5W+</a:t>
            </a:r>
            <a:r>
              <a:rPr lang="zh-CN" altLang="en-US" sz="2800" dirty="0">
                <a:latin typeface="方正小标宋简体" panose="03000509000000000000" pitchFamily="65" charset="-122"/>
                <a:ea typeface="方正小标宋简体" panose="03000509000000000000" pitchFamily="65" charset="-122"/>
              </a:rPr>
              <a:t>，手写代码 </a:t>
            </a:r>
            <a:r>
              <a:rPr lang="en-US" altLang="zh-CN" sz="2800" dirty="0">
                <a:solidFill>
                  <a:srgbClr val="FF0000"/>
                </a:solidFill>
                <a:latin typeface="方正小标宋简体" panose="03000509000000000000" pitchFamily="65" charset="-122"/>
                <a:ea typeface="方正小标宋简体" panose="03000509000000000000" pitchFamily="65" charset="-122"/>
              </a:rPr>
              <a:t>3W+</a:t>
            </a:r>
            <a:r>
              <a:rPr lang="zh-CN" altLang="en-US" sz="2800" dirty="0">
                <a:latin typeface="方正小标宋简体" panose="03000509000000000000" pitchFamily="65" charset="-122"/>
                <a:ea typeface="方正小标宋简体" panose="03000509000000000000" pitchFamily="65" charset="-122"/>
              </a:rPr>
              <a:t>，自动生成代码 </a:t>
            </a:r>
            <a:r>
              <a:rPr lang="en-US" altLang="zh-CN" sz="2800" dirty="0">
                <a:solidFill>
                  <a:srgbClr val="FF0000"/>
                </a:solidFill>
                <a:latin typeface="方正小标宋简体" panose="03000509000000000000" pitchFamily="65" charset="-122"/>
                <a:ea typeface="方正小标宋简体" panose="03000509000000000000" pitchFamily="65" charset="-122"/>
              </a:rPr>
              <a:t>2W+</a:t>
            </a:r>
            <a:endParaRPr lang="zh-CN" altLang="en-US" sz="2800" dirty="0">
              <a:solidFill>
                <a:srgbClr val="FF0000"/>
              </a:solidFill>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参照模仿 </a:t>
            </a:r>
            <a:r>
              <a:rPr lang="en-US" altLang="zh-CN" sz="2800" dirty="0">
                <a:latin typeface="方正小标宋简体" panose="03000509000000000000" pitchFamily="65" charset="-122"/>
                <a:ea typeface="方正小标宋简体" panose="03000509000000000000" pitchFamily="65" charset="-122"/>
              </a:rPr>
              <a:t>LLVM IR</a:t>
            </a:r>
            <a:r>
              <a:rPr lang="zh-CN" altLang="en-US" sz="2800" dirty="0">
                <a:latin typeface="方正小标宋简体" panose="03000509000000000000" pitchFamily="65" charset="-122"/>
                <a:ea typeface="方正小标宋简体" panose="03000509000000000000" pitchFamily="65" charset="-122"/>
              </a:rPr>
              <a:t>、</a:t>
            </a:r>
            <a:r>
              <a:rPr lang="en-US" altLang="zh-CN" sz="2800" dirty="0">
                <a:latin typeface="方正小标宋简体" panose="03000509000000000000" pitchFamily="65" charset="-122"/>
                <a:ea typeface="方正小标宋简体" panose="03000509000000000000" pitchFamily="65" charset="-122"/>
              </a:rPr>
              <a:t>MLIR</a:t>
            </a:r>
            <a:r>
              <a:rPr lang="zh-CN" altLang="en-US" sz="2800" dirty="0">
                <a:latin typeface="方正小标宋简体" panose="03000509000000000000" pitchFamily="65" charset="-122"/>
                <a:ea typeface="方正小标宋简体" panose="03000509000000000000" pitchFamily="65" charset="-122"/>
              </a:rPr>
              <a:t>设计了两级中间表示</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通过全部功能测试用例</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实现关键中端优化</a:t>
            </a:r>
            <a:r>
              <a:rPr lang="en-US" altLang="zh-CN" sz="2800" dirty="0">
                <a:solidFill>
                  <a:srgbClr val="FF0000"/>
                </a:solidFill>
                <a:latin typeface="方正小标宋简体" panose="03000509000000000000" pitchFamily="65" charset="-122"/>
                <a:ea typeface="方正小标宋简体" panose="03000509000000000000" pitchFamily="65" charset="-122"/>
              </a:rPr>
              <a:t>ADCE</a:t>
            </a:r>
            <a:r>
              <a:rPr lang="zh-CN" altLang="en-US" sz="2800" dirty="0">
                <a:latin typeface="方正小标宋简体" panose="03000509000000000000" pitchFamily="65" charset="-122"/>
                <a:ea typeface="方正小标宋简体" panose="03000509000000000000" pitchFamily="65" charset="-122"/>
              </a:rPr>
              <a:t>，</a:t>
            </a:r>
            <a:r>
              <a:rPr lang="en-US" altLang="zh-CN" sz="2800" dirty="0" err="1">
                <a:solidFill>
                  <a:srgbClr val="FF0000"/>
                </a:solidFill>
                <a:latin typeface="方正小标宋简体" panose="03000509000000000000" pitchFamily="65" charset="-122"/>
                <a:ea typeface="方正小标宋简体" panose="03000509000000000000" pitchFamily="65" charset="-122"/>
              </a:rPr>
              <a:t>LoopParallel</a:t>
            </a:r>
            <a:r>
              <a:rPr lang="zh-CN" altLang="en-US" sz="2800" dirty="0">
                <a:latin typeface="方正小标宋简体" panose="03000509000000000000" pitchFamily="65" charset="-122"/>
                <a:ea typeface="方正小标宋简体" panose="03000509000000000000" pitchFamily="65" charset="-122"/>
              </a:rPr>
              <a:t>，</a:t>
            </a:r>
            <a:r>
              <a:rPr lang="en-US" altLang="zh-CN" sz="2800" dirty="0">
                <a:solidFill>
                  <a:srgbClr val="FF0000"/>
                </a:solidFill>
                <a:latin typeface="方正小标宋简体" panose="03000509000000000000" pitchFamily="65" charset="-122"/>
                <a:ea typeface="方正小标宋简体" panose="03000509000000000000" pitchFamily="65" charset="-122"/>
              </a:rPr>
              <a:t>TCO</a:t>
            </a:r>
            <a:r>
              <a:rPr lang="zh-CN" altLang="en-US" sz="2800" dirty="0">
                <a:latin typeface="方正小标宋简体" panose="03000509000000000000" pitchFamily="65" charset="-122"/>
                <a:ea typeface="方正小标宋简体" panose="03000509000000000000" pitchFamily="65" charset="-122"/>
              </a:rPr>
              <a:t>等</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zh-CN" altLang="en-US" sz="2800" dirty="0">
                <a:latin typeface="方正小标宋简体" panose="03000509000000000000" pitchFamily="65" charset="-122"/>
                <a:ea typeface="方正小标宋简体" panose="03000509000000000000" pitchFamily="65" charset="-122"/>
              </a:rPr>
              <a:t>实现关键后端优化</a:t>
            </a:r>
            <a:r>
              <a:rPr lang="zh-CN" altLang="en-US" sz="2800" dirty="0">
                <a:solidFill>
                  <a:srgbClr val="FF0000"/>
                </a:solidFill>
                <a:latin typeface="方正小标宋简体" panose="03000509000000000000" pitchFamily="65" charset="-122"/>
                <a:ea typeface="方正小标宋简体" panose="03000509000000000000" pitchFamily="65" charset="-122"/>
              </a:rPr>
              <a:t>指令调度</a:t>
            </a:r>
            <a:r>
              <a:rPr lang="zh-CN" altLang="en-US"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块调度</a:t>
            </a:r>
            <a:r>
              <a:rPr lang="zh-CN" altLang="en-US" sz="2800" dirty="0">
                <a:latin typeface="方正小标宋简体" panose="03000509000000000000" pitchFamily="65" charset="-122"/>
                <a:ea typeface="方正小标宋简体" panose="03000509000000000000" pitchFamily="65" charset="-122"/>
              </a:rPr>
              <a:t>，</a:t>
            </a:r>
            <a:r>
              <a:rPr lang="zh-CN" altLang="en-US" sz="2800" dirty="0">
                <a:solidFill>
                  <a:srgbClr val="FF0000"/>
                </a:solidFill>
                <a:latin typeface="方正小标宋简体" panose="03000509000000000000" pitchFamily="65" charset="-122"/>
                <a:ea typeface="方正小标宋简体" panose="03000509000000000000" pitchFamily="65" charset="-122"/>
              </a:rPr>
              <a:t>图着色寄存器分配</a:t>
            </a:r>
            <a:r>
              <a:rPr lang="zh-CN" altLang="en-US" sz="2800" dirty="0">
                <a:latin typeface="方正小标宋简体" panose="03000509000000000000" pitchFamily="65" charset="-122"/>
                <a:ea typeface="方正小标宋简体" panose="03000509000000000000" pitchFamily="65" charset="-122"/>
              </a:rPr>
              <a:t>等</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 2024</a:t>
            </a:r>
            <a:r>
              <a:rPr lang="zh-CN" altLang="en-US" sz="2800" dirty="0">
                <a:latin typeface="方正小标宋简体" panose="03000509000000000000" pitchFamily="65" charset="-122"/>
                <a:ea typeface="方正小标宋简体" panose="03000509000000000000" pitchFamily="65" charset="-122"/>
              </a:rPr>
              <a:t>年编译实现赛道</a:t>
            </a:r>
            <a:r>
              <a:rPr lang="zh-CN" altLang="en-US" sz="2800" dirty="0">
                <a:solidFill>
                  <a:srgbClr val="FF0000"/>
                </a:solidFill>
                <a:latin typeface="方正小标宋简体" panose="03000509000000000000" pitchFamily="65" charset="-122"/>
                <a:ea typeface="方正小标宋简体" panose="03000509000000000000" pitchFamily="65" charset="-122"/>
              </a:rPr>
              <a:t>二等奖（第六名）</a:t>
            </a:r>
            <a:endParaRPr lang="en-US" altLang="zh-CN" sz="2800" dirty="0">
              <a:solidFill>
                <a:srgbClr val="FF0000"/>
              </a:solidFill>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a:t>
            </a:r>
            <a:r>
              <a:rPr lang="en-US" altLang="zh-CN" sz="2800" dirty="0">
                <a:solidFill>
                  <a:srgbClr val="FF0000"/>
                </a:solidFill>
                <a:latin typeface="方正小标宋简体" panose="03000509000000000000" pitchFamily="65" charset="-122"/>
                <a:ea typeface="方正小标宋简体" panose="03000509000000000000" pitchFamily="65" charset="-122"/>
              </a:rPr>
              <a:t>https://github.com/houhuawei23/nudt-sysyc-csc2024</a:t>
            </a:r>
          </a:p>
          <a:p>
            <a:endParaRPr lang="zh-CN" altLang="en-US" sz="2800" dirty="0">
              <a:latin typeface="方正小标宋简体" panose="03000509000000000000" pitchFamily="65" charset="-122"/>
              <a:ea typeface="方正小标宋简体" panose="03000509000000000000" pitchFamily="65" charset="-122"/>
            </a:endParaRPr>
          </a:p>
        </p:txBody>
      </p:sp>
      <p:pic>
        <p:nvPicPr>
          <p:cNvPr id="4" name="图片 3">
            <a:extLst>
              <a:ext uri="{FF2B5EF4-FFF2-40B4-BE49-F238E27FC236}">
                <a16:creationId xmlns:a16="http://schemas.microsoft.com/office/drawing/2014/main" id="{5483466A-D2BE-2885-5E37-F7737116C8C0}"/>
              </a:ext>
            </a:extLst>
          </p:cNvPr>
          <p:cNvPicPr>
            <a:picLocks noChangeAspect="1"/>
          </p:cNvPicPr>
          <p:nvPr/>
        </p:nvPicPr>
        <p:blipFill>
          <a:blip r:embed="rId3"/>
          <a:stretch>
            <a:fillRect/>
          </a:stretch>
        </p:blipFill>
        <p:spPr>
          <a:xfrm>
            <a:off x="9313817" y="2375379"/>
            <a:ext cx="2652755" cy="1765546"/>
          </a:xfrm>
          <a:prstGeom prst="rect">
            <a:avLst/>
          </a:prstGeom>
        </p:spPr>
      </p:pic>
    </p:spTree>
    <p:extLst>
      <p:ext uri="{BB962C8B-B14F-4D97-AF65-F5344CB8AC3E}">
        <p14:creationId xmlns:p14="http://schemas.microsoft.com/office/powerpoint/2010/main" val="207594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A0A7B-034F-BF5D-1DA5-153A50D7892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42AB14BD-0F45-D579-63DB-006B457AEE86}"/>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团队分工</a:t>
            </a:r>
            <a:endParaRPr lang="en-US" altLang="zh-CN" dirty="0">
              <a:latin typeface="方正小标宋简体" panose="03000509000000000000" pitchFamily="65" charset="-122"/>
              <a:ea typeface="方正小标宋简体" panose="03000509000000000000" pitchFamily="65" charset="-122"/>
            </a:endParaRPr>
          </a:p>
        </p:txBody>
      </p:sp>
      <p:pic>
        <p:nvPicPr>
          <p:cNvPr id="1026" name="Picture 2">
            <a:extLst>
              <a:ext uri="{FF2B5EF4-FFF2-40B4-BE49-F238E27FC236}">
                <a16:creationId xmlns:a16="http://schemas.microsoft.com/office/drawing/2014/main" id="{B00F1628-DF0D-EA50-2CE8-2B073703E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295" y="2112346"/>
            <a:ext cx="2024736" cy="20247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View houhuawei23's full-sized avatar">
            <a:extLst>
              <a:ext uri="{FF2B5EF4-FFF2-40B4-BE49-F238E27FC236}">
                <a16:creationId xmlns:a16="http://schemas.microsoft.com/office/drawing/2014/main" id="{0A5E5A49-2D7F-A118-DAE6-E29F8C44DE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137" y="2112346"/>
            <a:ext cx="2024735" cy="2024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View CallmeSpongebob's full-sized avatar">
            <a:extLst>
              <a:ext uri="{FF2B5EF4-FFF2-40B4-BE49-F238E27FC236}">
                <a16:creationId xmlns:a16="http://schemas.microsoft.com/office/drawing/2014/main" id="{D5A47188-0940-63A7-A94F-97F0652179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4978" y="2112346"/>
            <a:ext cx="2057886" cy="20578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2" name="Picture 8" descr="View xinchen-jzx's full-sized avatar">
            <a:extLst>
              <a:ext uri="{FF2B5EF4-FFF2-40B4-BE49-F238E27FC236}">
                <a16:creationId xmlns:a16="http://schemas.microsoft.com/office/drawing/2014/main" id="{5603774A-DF5A-2E97-F935-1EE3EAFB5D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0970" y="2112346"/>
            <a:ext cx="2024735" cy="2024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A206146A-525A-4968-E95E-9FDFEA7F8272}"/>
              </a:ext>
            </a:extLst>
          </p:cNvPr>
          <p:cNvSpPr txBox="1"/>
          <p:nvPr/>
        </p:nvSpPr>
        <p:spPr>
          <a:xfrm>
            <a:off x="1132114" y="4054928"/>
            <a:ext cx="9803038" cy="763815"/>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7ABC3D58-44A2-FEED-2D51-DFFECAB42B80}"/>
              </a:ext>
            </a:extLst>
          </p:cNvPr>
          <p:cNvSpPr txBox="1"/>
          <p:nvPr/>
        </p:nvSpPr>
        <p:spPr>
          <a:xfrm>
            <a:off x="1430013" y="4054926"/>
            <a:ext cx="1290999" cy="681661"/>
          </a:xfrm>
          <a:prstGeom prst="rect">
            <a:avLst/>
          </a:prstGeom>
          <a:noFill/>
        </p:spPr>
        <p:txBody>
          <a:bodyPr wrap="square" rtlCol="0">
            <a:spAutoFit/>
          </a:bodyPr>
          <a:lstStyle/>
          <a:p>
            <a:pPr>
              <a:lnSpc>
                <a:spcPct val="150000"/>
              </a:lnSpc>
            </a:pPr>
            <a:r>
              <a:rPr lang="zh-CN" altLang="en-US" sz="2800" b="1" dirty="0">
                <a:latin typeface="方正小标宋简体" panose="03000509000000000000" pitchFamily="65" charset="-122"/>
                <a:ea typeface="方正小标宋简体" panose="03000509000000000000" pitchFamily="65" charset="-122"/>
              </a:rPr>
              <a:t>汤翔晟</a:t>
            </a:r>
          </a:p>
        </p:txBody>
      </p:sp>
      <p:sp>
        <p:nvSpPr>
          <p:cNvPr id="6" name="文本框 5">
            <a:extLst>
              <a:ext uri="{FF2B5EF4-FFF2-40B4-BE49-F238E27FC236}">
                <a16:creationId xmlns:a16="http://schemas.microsoft.com/office/drawing/2014/main" id="{96A27955-3DCE-615A-5211-A06959D52DD8}"/>
              </a:ext>
            </a:extLst>
          </p:cNvPr>
          <p:cNvSpPr txBox="1"/>
          <p:nvPr/>
        </p:nvSpPr>
        <p:spPr>
          <a:xfrm>
            <a:off x="4141249" y="4054926"/>
            <a:ext cx="1290999" cy="681661"/>
          </a:xfrm>
          <a:prstGeom prst="rect">
            <a:avLst/>
          </a:prstGeom>
          <a:noFill/>
        </p:spPr>
        <p:txBody>
          <a:bodyPr wrap="square" rtlCol="0">
            <a:spAutoFit/>
          </a:bodyPr>
          <a:lstStyle/>
          <a:p>
            <a:pPr>
              <a:lnSpc>
                <a:spcPct val="150000"/>
              </a:lnSpc>
            </a:pPr>
            <a:r>
              <a:rPr lang="zh-CN" altLang="en-US" sz="2800" b="1" dirty="0">
                <a:latin typeface="方正小标宋简体" panose="03000509000000000000" pitchFamily="65" charset="-122"/>
                <a:ea typeface="方正小标宋简体" panose="03000509000000000000" pitchFamily="65" charset="-122"/>
              </a:rPr>
              <a:t>侯华玮</a:t>
            </a:r>
          </a:p>
        </p:txBody>
      </p:sp>
      <p:sp>
        <p:nvSpPr>
          <p:cNvPr id="7" name="文本框 6">
            <a:extLst>
              <a:ext uri="{FF2B5EF4-FFF2-40B4-BE49-F238E27FC236}">
                <a16:creationId xmlns:a16="http://schemas.microsoft.com/office/drawing/2014/main" id="{1E647067-2290-59BE-2E12-CD992E55BDB2}"/>
              </a:ext>
            </a:extLst>
          </p:cNvPr>
          <p:cNvSpPr txBox="1"/>
          <p:nvPr/>
        </p:nvSpPr>
        <p:spPr>
          <a:xfrm>
            <a:off x="6848421" y="4054927"/>
            <a:ext cx="1290999" cy="681661"/>
          </a:xfrm>
          <a:prstGeom prst="rect">
            <a:avLst/>
          </a:prstGeom>
          <a:noFill/>
        </p:spPr>
        <p:txBody>
          <a:bodyPr wrap="square" rtlCol="0">
            <a:spAutoFit/>
          </a:bodyPr>
          <a:lstStyle/>
          <a:p>
            <a:pPr>
              <a:lnSpc>
                <a:spcPct val="150000"/>
              </a:lnSpc>
            </a:pPr>
            <a:r>
              <a:rPr lang="zh-CN" altLang="en-US" sz="2800" b="1" dirty="0">
                <a:latin typeface="方正小标宋简体" panose="03000509000000000000" pitchFamily="65" charset="-122"/>
                <a:ea typeface="方正小标宋简体" panose="03000509000000000000" pitchFamily="65" charset="-122"/>
              </a:rPr>
              <a:t>杨俯众</a:t>
            </a:r>
          </a:p>
        </p:txBody>
      </p:sp>
      <p:sp>
        <p:nvSpPr>
          <p:cNvPr id="8" name="文本框 7">
            <a:extLst>
              <a:ext uri="{FF2B5EF4-FFF2-40B4-BE49-F238E27FC236}">
                <a16:creationId xmlns:a16="http://schemas.microsoft.com/office/drawing/2014/main" id="{DEBA880B-5BC7-692B-02A5-7C17EB8E96EA}"/>
              </a:ext>
            </a:extLst>
          </p:cNvPr>
          <p:cNvSpPr txBox="1"/>
          <p:nvPr/>
        </p:nvSpPr>
        <p:spPr>
          <a:xfrm>
            <a:off x="9567837" y="4054927"/>
            <a:ext cx="1290999" cy="681661"/>
          </a:xfrm>
          <a:prstGeom prst="rect">
            <a:avLst/>
          </a:prstGeom>
          <a:noFill/>
        </p:spPr>
        <p:txBody>
          <a:bodyPr wrap="square" rtlCol="0">
            <a:spAutoFit/>
          </a:bodyPr>
          <a:lstStyle/>
          <a:p>
            <a:pPr>
              <a:lnSpc>
                <a:spcPct val="150000"/>
              </a:lnSpc>
            </a:pPr>
            <a:r>
              <a:rPr lang="zh-CN" altLang="en-US" sz="2800" b="1" dirty="0">
                <a:latin typeface="方正小标宋简体" panose="03000509000000000000" pitchFamily="65" charset="-122"/>
                <a:ea typeface="方正小标宋简体" panose="03000509000000000000" pitchFamily="65" charset="-122"/>
              </a:rPr>
              <a:t>简泽鑫</a:t>
            </a:r>
          </a:p>
        </p:txBody>
      </p:sp>
      <p:sp>
        <p:nvSpPr>
          <p:cNvPr id="9" name="文本框 8">
            <a:extLst>
              <a:ext uri="{FF2B5EF4-FFF2-40B4-BE49-F238E27FC236}">
                <a16:creationId xmlns:a16="http://schemas.microsoft.com/office/drawing/2014/main" id="{CDCE010A-11B9-0917-46E9-B30E2017D7F9}"/>
              </a:ext>
            </a:extLst>
          </p:cNvPr>
          <p:cNvSpPr txBox="1"/>
          <p:nvPr/>
        </p:nvSpPr>
        <p:spPr>
          <a:xfrm>
            <a:off x="1236234" y="4653805"/>
            <a:ext cx="1662198" cy="954107"/>
          </a:xfrm>
          <a:prstGeom prst="rect">
            <a:avLst/>
          </a:prstGeom>
          <a:noFill/>
        </p:spPr>
        <p:txBody>
          <a:bodyPr wrap="square" rtlCol="0">
            <a:spAutoFit/>
          </a:bodyPr>
          <a:lstStyle/>
          <a:p>
            <a:pPr algn="ctr"/>
            <a:r>
              <a:rPr lang="zh-CN" altLang="en-US" sz="2800" dirty="0">
                <a:latin typeface="方正小标宋简体" panose="03000509000000000000" pitchFamily="65" charset="-122"/>
                <a:ea typeface="方正小标宋简体" panose="03000509000000000000" pitchFamily="65" charset="-122"/>
              </a:rPr>
              <a:t>队长</a:t>
            </a:r>
            <a:endParaRPr lang="en-US" altLang="zh-CN" sz="2800" dirty="0">
              <a:latin typeface="方正小标宋简体" panose="03000509000000000000" pitchFamily="65" charset="-122"/>
              <a:ea typeface="方正小标宋简体" panose="03000509000000000000" pitchFamily="65" charset="-122"/>
            </a:endParaRPr>
          </a:p>
          <a:p>
            <a:pPr algn="ctr"/>
            <a:r>
              <a:rPr lang="zh-CN" altLang="en-US" sz="2800" dirty="0">
                <a:latin typeface="方正小标宋简体" panose="03000509000000000000" pitchFamily="65" charset="-122"/>
                <a:ea typeface="方正小标宋简体" panose="03000509000000000000" pitchFamily="65" charset="-122"/>
              </a:rPr>
              <a:t>中端优化</a:t>
            </a:r>
          </a:p>
        </p:txBody>
      </p:sp>
      <p:sp>
        <p:nvSpPr>
          <p:cNvPr id="10" name="文本框 9">
            <a:extLst>
              <a:ext uri="{FF2B5EF4-FFF2-40B4-BE49-F238E27FC236}">
                <a16:creationId xmlns:a16="http://schemas.microsoft.com/office/drawing/2014/main" id="{531D85E8-EF4A-03FE-9C38-B9CD75364B77}"/>
              </a:ext>
            </a:extLst>
          </p:cNvPr>
          <p:cNvSpPr txBox="1"/>
          <p:nvPr/>
        </p:nvSpPr>
        <p:spPr>
          <a:xfrm>
            <a:off x="3402921" y="4653805"/>
            <a:ext cx="2755411" cy="1815882"/>
          </a:xfrm>
          <a:prstGeom prst="rect">
            <a:avLst/>
          </a:prstGeom>
          <a:noFill/>
        </p:spPr>
        <p:txBody>
          <a:bodyPr wrap="square" rtlCol="0">
            <a:spAutoFit/>
          </a:bodyPr>
          <a:lstStyle/>
          <a:p>
            <a:pPr algn="ctr"/>
            <a:r>
              <a:rPr lang="zh-CN" altLang="en-US" sz="2800" dirty="0">
                <a:latin typeface="方正小标宋简体" panose="03000509000000000000" pitchFamily="65" charset="-122"/>
                <a:ea typeface="方正小标宋简体" panose="03000509000000000000" pitchFamily="65" charset="-122"/>
              </a:rPr>
              <a:t>架构</a:t>
            </a:r>
            <a:endParaRPr lang="en-US" altLang="zh-CN" sz="2800" dirty="0">
              <a:latin typeface="方正小标宋简体" panose="03000509000000000000" pitchFamily="65" charset="-122"/>
              <a:ea typeface="方正小标宋简体" panose="03000509000000000000" pitchFamily="65" charset="-122"/>
            </a:endParaRPr>
          </a:p>
          <a:p>
            <a:pPr algn="ctr"/>
            <a:r>
              <a:rPr lang="zh-CN" altLang="en-US" sz="2800" dirty="0">
                <a:latin typeface="方正小标宋简体" panose="03000509000000000000" pitchFamily="65" charset="-122"/>
                <a:ea typeface="方正小标宋简体" panose="03000509000000000000" pitchFamily="65" charset="-122"/>
              </a:rPr>
              <a:t>指令选择及调度</a:t>
            </a:r>
            <a:endParaRPr lang="en-US" altLang="zh-CN" sz="2800" dirty="0">
              <a:latin typeface="方正小标宋简体" panose="03000509000000000000" pitchFamily="65" charset="-122"/>
              <a:ea typeface="方正小标宋简体" panose="03000509000000000000" pitchFamily="65" charset="-122"/>
            </a:endParaRPr>
          </a:p>
          <a:p>
            <a:pPr algn="ctr"/>
            <a:r>
              <a:rPr lang="zh-CN" altLang="en-US" sz="2800" dirty="0">
                <a:latin typeface="方正小标宋简体" panose="03000509000000000000" pitchFamily="65" charset="-122"/>
                <a:ea typeface="方正小标宋简体" panose="03000509000000000000" pitchFamily="65" charset="-122"/>
              </a:rPr>
              <a:t>并行化</a:t>
            </a:r>
            <a:endParaRPr lang="en-US" altLang="zh-CN" sz="2800" dirty="0">
              <a:latin typeface="方正小标宋简体" panose="03000509000000000000" pitchFamily="65" charset="-122"/>
              <a:ea typeface="方正小标宋简体" panose="03000509000000000000" pitchFamily="65" charset="-122"/>
            </a:endParaRPr>
          </a:p>
          <a:p>
            <a:pPr algn="ctr"/>
            <a:r>
              <a:rPr lang="zh-CN" altLang="en-US" sz="2800" dirty="0">
                <a:latin typeface="方正小标宋简体" panose="03000509000000000000" pitchFamily="65" charset="-122"/>
                <a:ea typeface="方正小标宋简体" panose="03000509000000000000" pitchFamily="65" charset="-122"/>
              </a:rPr>
              <a:t>测试</a:t>
            </a:r>
            <a:endParaRPr lang="en-US" altLang="zh-CN" sz="2800" dirty="0">
              <a:latin typeface="方正小标宋简体" panose="03000509000000000000" pitchFamily="65" charset="-122"/>
              <a:ea typeface="方正小标宋简体" panose="03000509000000000000" pitchFamily="65" charset="-122"/>
            </a:endParaRPr>
          </a:p>
        </p:txBody>
      </p:sp>
      <p:sp>
        <p:nvSpPr>
          <p:cNvPr id="11" name="文本框 10">
            <a:extLst>
              <a:ext uri="{FF2B5EF4-FFF2-40B4-BE49-F238E27FC236}">
                <a16:creationId xmlns:a16="http://schemas.microsoft.com/office/drawing/2014/main" id="{4789C9A3-0BC7-B1AF-0527-A4CBB9C0DC42}"/>
              </a:ext>
            </a:extLst>
          </p:cNvPr>
          <p:cNvSpPr txBox="1"/>
          <p:nvPr/>
        </p:nvSpPr>
        <p:spPr>
          <a:xfrm>
            <a:off x="6662822" y="4653805"/>
            <a:ext cx="1662198" cy="523220"/>
          </a:xfrm>
          <a:prstGeom prst="rect">
            <a:avLst/>
          </a:prstGeom>
          <a:noFill/>
        </p:spPr>
        <p:txBody>
          <a:bodyPr wrap="square" rtlCol="0">
            <a:spAutoFit/>
          </a:bodyPr>
          <a:lstStyle/>
          <a:p>
            <a:pPr algn="ctr"/>
            <a:r>
              <a:rPr lang="zh-CN" altLang="en-US" sz="2800" dirty="0">
                <a:latin typeface="方正小标宋简体" panose="03000509000000000000" pitchFamily="65" charset="-122"/>
                <a:ea typeface="方正小标宋简体" panose="03000509000000000000" pitchFamily="65" charset="-122"/>
              </a:rPr>
              <a:t>中端优化</a:t>
            </a:r>
          </a:p>
        </p:txBody>
      </p:sp>
      <p:sp>
        <p:nvSpPr>
          <p:cNvPr id="12" name="文本框 11">
            <a:extLst>
              <a:ext uri="{FF2B5EF4-FFF2-40B4-BE49-F238E27FC236}">
                <a16:creationId xmlns:a16="http://schemas.microsoft.com/office/drawing/2014/main" id="{CCCB0278-3B88-FD31-5174-304E4F69F3D9}"/>
              </a:ext>
            </a:extLst>
          </p:cNvPr>
          <p:cNvSpPr txBox="1"/>
          <p:nvPr/>
        </p:nvSpPr>
        <p:spPr>
          <a:xfrm>
            <a:off x="9179841" y="4653805"/>
            <a:ext cx="2066991" cy="1384995"/>
          </a:xfrm>
          <a:prstGeom prst="rect">
            <a:avLst/>
          </a:prstGeom>
          <a:noFill/>
        </p:spPr>
        <p:txBody>
          <a:bodyPr wrap="square" rtlCol="0">
            <a:spAutoFit/>
          </a:bodyPr>
          <a:lstStyle/>
          <a:p>
            <a:pPr algn="ctr"/>
            <a:r>
              <a:rPr lang="zh-CN" altLang="en-US" sz="2800" dirty="0">
                <a:latin typeface="方正小标宋简体" panose="03000509000000000000" pitchFamily="65" charset="-122"/>
                <a:ea typeface="方正小标宋简体" panose="03000509000000000000" pitchFamily="65" charset="-122"/>
              </a:rPr>
              <a:t>寄存器分配</a:t>
            </a:r>
            <a:endParaRPr lang="en-US" altLang="zh-CN" sz="2800" dirty="0">
              <a:latin typeface="方正小标宋简体" panose="03000509000000000000" pitchFamily="65" charset="-122"/>
              <a:ea typeface="方正小标宋简体" panose="03000509000000000000" pitchFamily="65" charset="-122"/>
            </a:endParaRPr>
          </a:p>
          <a:p>
            <a:pPr algn="ctr"/>
            <a:r>
              <a:rPr lang="zh-CN" altLang="en-US" sz="2800" dirty="0">
                <a:latin typeface="方正小标宋简体" panose="03000509000000000000" pitchFamily="65" charset="-122"/>
                <a:ea typeface="方正小标宋简体" panose="03000509000000000000" pitchFamily="65" charset="-122"/>
              </a:rPr>
              <a:t>块调度</a:t>
            </a:r>
            <a:endParaRPr lang="en-US" altLang="zh-CN" sz="2800" dirty="0">
              <a:latin typeface="方正小标宋简体" panose="03000509000000000000" pitchFamily="65" charset="-122"/>
              <a:ea typeface="方正小标宋简体" panose="03000509000000000000" pitchFamily="65" charset="-122"/>
            </a:endParaRPr>
          </a:p>
          <a:p>
            <a:pPr algn="ctr"/>
            <a:r>
              <a:rPr lang="zh-CN" altLang="en-US" sz="2800" dirty="0">
                <a:latin typeface="方正小标宋简体" panose="03000509000000000000" pitchFamily="65" charset="-122"/>
                <a:ea typeface="方正小标宋简体" panose="03000509000000000000" pitchFamily="65" charset="-122"/>
              </a:rPr>
              <a:t>数组实现</a:t>
            </a:r>
          </a:p>
        </p:txBody>
      </p:sp>
    </p:spTree>
    <p:extLst>
      <p:ext uri="{BB962C8B-B14F-4D97-AF65-F5344CB8AC3E}">
        <p14:creationId xmlns:p14="http://schemas.microsoft.com/office/powerpoint/2010/main" val="2981348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56B1A-8FFC-3EEA-D974-1140B521C3B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E9A25BC-A034-DE69-C486-B2D0FB8118D5}"/>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决赛性能得分</a:t>
            </a:r>
            <a:endParaRPr lang="en-US" altLang="zh-CN" dirty="0">
              <a:latin typeface="方正小标宋简体" panose="03000509000000000000" pitchFamily="65" charset="-122"/>
              <a:ea typeface="方正小标宋简体" panose="03000509000000000000" pitchFamily="65" charset="-122"/>
            </a:endParaRPr>
          </a:p>
        </p:txBody>
      </p:sp>
      <p:pic>
        <p:nvPicPr>
          <p:cNvPr id="4" name="Picture 3" descr="final_score">
            <a:extLst>
              <a:ext uri="{FF2B5EF4-FFF2-40B4-BE49-F238E27FC236}">
                <a16:creationId xmlns:a16="http://schemas.microsoft.com/office/drawing/2014/main" id="{633A3096-8520-F98B-F082-321C0CDF37C7}"/>
              </a:ext>
            </a:extLst>
          </p:cNvPr>
          <p:cNvPicPr/>
          <p:nvPr/>
        </p:nvPicPr>
        <p:blipFill>
          <a:blip r:embed="rId3"/>
          <a:stretch/>
        </p:blipFill>
        <p:spPr>
          <a:xfrm>
            <a:off x="489360" y="1433280"/>
            <a:ext cx="11213280" cy="5230080"/>
          </a:xfrm>
          <a:prstGeom prst="rect">
            <a:avLst/>
          </a:prstGeom>
          <a:ln w="0">
            <a:noFill/>
          </a:ln>
        </p:spPr>
      </p:pic>
    </p:spTree>
    <p:extLst>
      <p:ext uri="{BB962C8B-B14F-4D97-AF65-F5344CB8AC3E}">
        <p14:creationId xmlns:p14="http://schemas.microsoft.com/office/powerpoint/2010/main" val="2538761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DD228-09CF-8DDA-C16A-2DBA663B12C1}"/>
            </a:ext>
          </a:extLst>
        </p:cNvPr>
        <p:cNvGrpSpPr/>
        <p:nvPr/>
      </p:nvGrpSpPr>
      <p:grpSpPr>
        <a:xfrm>
          <a:off x="0" y="0"/>
          <a:ext cx="0" cy="0"/>
          <a:chOff x="0" y="0"/>
          <a:chExt cx="0" cy="0"/>
        </a:xfrm>
      </p:grpSpPr>
      <p:pic>
        <p:nvPicPr>
          <p:cNvPr id="5" name="Picture 5" descr="commits-histogram">
            <a:extLst>
              <a:ext uri="{FF2B5EF4-FFF2-40B4-BE49-F238E27FC236}">
                <a16:creationId xmlns:a16="http://schemas.microsoft.com/office/drawing/2014/main" id="{9A1952A1-10C2-5A91-1489-882826405776}"/>
              </a:ext>
            </a:extLst>
          </p:cNvPr>
          <p:cNvPicPr/>
          <p:nvPr/>
        </p:nvPicPr>
        <p:blipFill>
          <a:blip r:embed="rId3"/>
          <a:stretch/>
        </p:blipFill>
        <p:spPr>
          <a:xfrm>
            <a:off x="3726600" y="1395046"/>
            <a:ext cx="8236800" cy="1219319"/>
          </a:xfrm>
          <a:prstGeom prst="rect">
            <a:avLst/>
          </a:prstGeom>
          <a:ln w="0">
            <a:noFill/>
          </a:ln>
        </p:spPr>
      </p:pic>
      <p:sp>
        <p:nvSpPr>
          <p:cNvPr id="2" name="文本占位符 1">
            <a:extLst>
              <a:ext uri="{FF2B5EF4-FFF2-40B4-BE49-F238E27FC236}">
                <a16:creationId xmlns:a16="http://schemas.microsoft.com/office/drawing/2014/main" id="{3A44127E-FA2F-3404-31AD-29CF251B3E9C}"/>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开发周期</a:t>
            </a:r>
            <a:endParaRPr lang="en-US" altLang="zh-CN" dirty="0">
              <a:latin typeface="方正小标宋简体" panose="03000509000000000000" pitchFamily="65" charset="-122"/>
              <a:ea typeface="方正小标宋简体" panose="03000509000000000000" pitchFamily="65" charset="-122"/>
            </a:endParaRPr>
          </a:p>
        </p:txBody>
      </p:sp>
      <p:pic>
        <p:nvPicPr>
          <p:cNvPr id="6" name="Picture 7" descr="contributors">
            <a:extLst>
              <a:ext uri="{FF2B5EF4-FFF2-40B4-BE49-F238E27FC236}">
                <a16:creationId xmlns:a16="http://schemas.microsoft.com/office/drawing/2014/main" id="{47DA611A-CEF4-7C88-2C28-B85DD78B7955}"/>
              </a:ext>
            </a:extLst>
          </p:cNvPr>
          <p:cNvPicPr/>
          <p:nvPr/>
        </p:nvPicPr>
        <p:blipFill>
          <a:blip r:embed="rId4"/>
          <a:stretch/>
        </p:blipFill>
        <p:spPr>
          <a:xfrm>
            <a:off x="3627668" y="2548440"/>
            <a:ext cx="8236800" cy="4309560"/>
          </a:xfrm>
          <a:prstGeom prst="rect">
            <a:avLst/>
          </a:prstGeom>
          <a:ln w="0">
            <a:noFill/>
          </a:ln>
        </p:spPr>
      </p:pic>
      <p:sp>
        <p:nvSpPr>
          <p:cNvPr id="7" name="文本框 6">
            <a:extLst>
              <a:ext uri="{FF2B5EF4-FFF2-40B4-BE49-F238E27FC236}">
                <a16:creationId xmlns:a16="http://schemas.microsoft.com/office/drawing/2014/main" id="{9A1FCED9-F778-FBC4-6C1B-02286E821A2E}"/>
              </a:ext>
            </a:extLst>
          </p:cNvPr>
          <p:cNvSpPr txBox="1"/>
          <p:nvPr/>
        </p:nvSpPr>
        <p:spPr>
          <a:xfrm>
            <a:off x="164123" y="1613118"/>
            <a:ext cx="3463545" cy="1974323"/>
          </a:xfrm>
          <a:prstGeom prst="rect">
            <a:avLst/>
          </a:prstGeom>
          <a:noFill/>
        </p:spPr>
        <p:txBody>
          <a:bodyPr wrap="square" rtlCol="0">
            <a:spAutoFit/>
          </a:bodyPr>
          <a:lstStyle/>
          <a:p>
            <a:pPr>
              <a:lnSpc>
                <a:spcPct val="150000"/>
              </a:lnSpc>
            </a:pPr>
            <a:r>
              <a:rPr lang="en-US" altLang="zh-CN" sz="2800" dirty="0">
                <a:latin typeface="方正小标宋简体" panose="03000509000000000000" pitchFamily="65" charset="-122"/>
                <a:ea typeface="方正小标宋简体" panose="03000509000000000000" pitchFamily="65" charset="-122"/>
              </a:rPr>
              <a:t>·2024.02-2024.08</a:t>
            </a:r>
          </a:p>
          <a:p>
            <a:pPr>
              <a:lnSpc>
                <a:spcPct val="150000"/>
              </a:lnSpc>
            </a:pPr>
            <a:r>
              <a:rPr lang="en-US" altLang="zh-CN" sz="2800" dirty="0">
                <a:latin typeface="方正小标宋简体" panose="03000509000000000000" pitchFamily="65" charset="-122"/>
                <a:ea typeface="方正小标宋简体" panose="03000509000000000000" pitchFamily="65" charset="-122"/>
              </a:rPr>
              <a:t>·2-4</a:t>
            </a:r>
            <a:r>
              <a:rPr lang="zh-CN" altLang="en-US" sz="2800" dirty="0">
                <a:latin typeface="方正小标宋简体" panose="03000509000000000000" pitchFamily="65" charset="-122"/>
                <a:ea typeface="方正小标宋简体" panose="03000509000000000000" pitchFamily="65" charset="-122"/>
              </a:rPr>
              <a:t>月</a:t>
            </a:r>
            <a:endParaRPr lang="en-US" altLang="zh-CN" sz="2800" dirty="0">
              <a:latin typeface="方正小标宋简体" panose="03000509000000000000" pitchFamily="65" charset="-122"/>
              <a:ea typeface="方正小标宋简体" panose="03000509000000000000" pitchFamily="65" charset="-122"/>
            </a:endParaRPr>
          </a:p>
          <a:p>
            <a:pPr>
              <a:lnSpc>
                <a:spcPct val="150000"/>
              </a:lnSpc>
            </a:pPr>
            <a:r>
              <a:rPr lang="en-US" altLang="zh-CN" sz="2800" dirty="0">
                <a:latin typeface="方正小标宋简体" panose="03000509000000000000" pitchFamily="65" charset="-122"/>
                <a:ea typeface="方正小标宋简体" panose="03000509000000000000" pitchFamily="65" charset="-122"/>
              </a:rPr>
              <a:t>·7-8</a:t>
            </a:r>
            <a:r>
              <a:rPr lang="zh-CN" altLang="en-US" sz="2800" dirty="0">
                <a:latin typeface="方正小标宋简体" panose="03000509000000000000" pitchFamily="65" charset="-122"/>
                <a:ea typeface="方正小标宋简体" panose="03000509000000000000" pitchFamily="65" charset="-122"/>
              </a:rPr>
              <a:t>月</a:t>
            </a:r>
          </a:p>
        </p:txBody>
      </p:sp>
    </p:spTree>
    <p:extLst>
      <p:ext uri="{BB962C8B-B14F-4D97-AF65-F5344CB8AC3E}">
        <p14:creationId xmlns:p14="http://schemas.microsoft.com/office/powerpoint/2010/main" val="3568500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JI_0244-3"/>
          <p:cNvPicPr>
            <a:picLocks noChangeAspect="1"/>
          </p:cNvPicPr>
          <p:nvPr/>
        </p:nvPicPr>
        <p:blipFill>
          <a:blip r:embed="rId3"/>
          <a:srcRect t="7453" b="32066"/>
          <a:stretch>
            <a:fillRect/>
          </a:stretch>
        </p:blipFill>
        <p:spPr>
          <a:xfrm>
            <a:off x="0" y="677545"/>
            <a:ext cx="12192000" cy="4142740"/>
          </a:xfrm>
          <a:prstGeom prst="rect">
            <a:avLst/>
          </a:prstGeom>
        </p:spPr>
      </p:pic>
      <p:sp>
        <p:nvSpPr>
          <p:cNvPr id="3" name="标题 2"/>
          <p:cNvSpPr>
            <a:spLocks noGrp="1"/>
          </p:cNvSpPr>
          <p:nvPr>
            <p:ph type="ctrTitle"/>
          </p:nvPr>
        </p:nvSpPr>
        <p:spPr/>
        <p:txBody>
          <a:bodyPr/>
          <a:lstStyle/>
          <a:p>
            <a:r>
              <a:rPr lang="en-US" altLang="zh-CN" dirty="0">
                <a:latin typeface="方正小标宋简体" panose="03000509000000000000" pitchFamily="65" charset="-122"/>
                <a:ea typeface="方正小标宋简体" panose="03000509000000000000" pitchFamily="65" charset="-122"/>
              </a:rPr>
              <a:t>2 </a:t>
            </a:r>
            <a:r>
              <a:rPr lang="zh-CN" altLang="en-US" dirty="0">
                <a:latin typeface="方正小标宋简体" panose="03000509000000000000" pitchFamily="65" charset="-122"/>
                <a:ea typeface="方正小标宋简体" panose="03000509000000000000" pitchFamily="65" charset="-122"/>
              </a:rPr>
              <a:t>编译流程</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6738" y="5319997"/>
            <a:ext cx="1458542" cy="1162447"/>
          </a:xfrm>
          <a:prstGeom prst="rect">
            <a:avLst/>
          </a:prstGeom>
        </p:spPr>
      </p:pic>
      <p:sp>
        <p:nvSpPr>
          <p:cNvPr id="10" name="矩形 9"/>
          <p:cNvSpPr/>
          <p:nvPr/>
        </p:nvSpPr>
        <p:spPr>
          <a:xfrm>
            <a:off x="0" y="677545"/>
            <a:ext cx="12192000" cy="4143375"/>
          </a:xfrm>
          <a:prstGeom prst="rect">
            <a:avLst/>
          </a:prstGeom>
          <a:solidFill>
            <a:srgbClr val="00574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7A031-3185-1EA1-ADC7-D811AC6A57B0}"/>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1EEEEAF2-02B6-55AC-E69D-733B57FD66DF}"/>
              </a:ext>
            </a:extLst>
          </p:cNvPr>
          <p:cNvSpPr>
            <a:spLocks noGrp="1"/>
          </p:cNvSpPr>
          <p:nvPr>
            <p:ph type="body" sz="quarter" idx="10"/>
          </p:nvPr>
        </p:nvSpPr>
        <p:spPr/>
        <p:txBody>
          <a:bodyPr/>
          <a:lstStyle/>
          <a:p>
            <a:r>
              <a:rPr lang="zh-CN" altLang="en-US" dirty="0">
                <a:latin typeface="方正小标宋简体" panose="03000509000000000000" pitchFamily="65" charset="-122"/>
                <a:ea typeface="方正小标宋简体" panose="03000509000000000000" pitchFamily="65" charset="-122"/>
              </a:rPr>
              <a:t>基本流程</a:t>
            </a:r>
            <a:endParaRPr lang="en-US" altLang="zh-CN" dirty="0">
              <a:latin typeface="方正小标宋简体" panose="03000509000000000000" pitchFamily="65" charset="-122"/>
              <a:ea typeface="方正小标宋简体" panose="03000509000000000000" pitchFamily="65" charset="-122"/>
            </a:endParaRPr>
          </a:p>
        </p:txBody>
      </p:sp>
      <p:pic>
        <p:nvPicPr>
          <p:cNvPr id="3" name="图片 2">
            <a:extLst>
              <a:ext uri="{FF2B5EF4-FFF2-40B4-BE49-F238E27FC236}">
                <a16:creationId xmlns:a16="http://schemas.microsoft.com/office/drawing/2014/main" id="{3FD46B81-F1E2-43F8-2817-9B9ABE7C8E86}"/>
              </a:ext>
            </a:extLst>
          </p:cNvPr>
          <p:cNvPicPr/>
          <p:nvPr/>
        </p:nvPicPr>
        <p:blipFill>
          <a:blip r:embed="rId3"/>
          <a:stretch/>
        </p:blipFill>
        <p:spPr>
          <a:xfrm>
            <a:off x="495300" y="1693983"/>
            <a:ext cx="11201400" cy="4759570"/>
          </a:xfrm>
          <a:prstGeom prst="rect">
            <a:avLst/>
          </a:prstGeom>
          <a:ln w="0">
            <a:solidFill>
              <a:srgbClr val="000000"/>
            </a:solidFill>
          </a:ln>
        </p:spPr>
      </p:pic>
    </p:spTree>
    <p:extLst>
      <p:ext uri="{BB962C8B-B14F-4D97-AF65-F5344CB8AC3E}">
        <p14:creationId xmlns:p14="http://schemas.microsoft.com/office/powerpoint/2010/main" val="3400742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RhODgwMGNjMzY5NTBlMzdlOTU5MGI3ZWZkNWUyYjIifQ=="/>
  <p:tag name="KSO_WPP_MARK_KEY" val="0a2953e3-e1f0-42e0-bdcd-12af32d344ab"/>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30.6251968503936,&quot;width&quot;:2296.91653543307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2989</TotalTime>
  <Words>6405</Words>
  <Application>Microsoft Office PowerPoint</Application>
  <PresentationFormat>宽屏</PresentationFormat>
  <Paragraphs>326</Paragraphs>
  <Slides>36</Slides>
  <Notes>36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DejaVu Sans</vt:lpstr>
      <vt:lpstr>等线</vt:lpstr>
      <vt:lpstr>方正小标宋简体</vt:lpstr>
      <vt:lpstr>思源宋体 CN</vt:lpstr>
      <vt:lpstr>宋体</vt:lpstr>
      <vt:lpstr>微软雅黑</vt:lpstr>
      <vt:lpstr>Arial</vt:lpstr>
      <vt:lpstr>Calibri</vt:lpstr>
      <vt:lpstr>Calibri Light</vt:lpstr>
      <vt:lpstr>Office 主题</vt:lpstr>
      <vt:lpstr>2024年编译系统设计赛 经验分享</vt:lpstr>
      <vt:lpstr>PowerPoint 演示文稿</vt:lpstr>
      <vt:lpstr>1 概况</vt:lpstr>
      <vt:lpstr>PowerPoint 演示文稿</vt:lpstr>
      <vt:lpstr>PowerPoint 演示文稿</vt:lpstr>
      <vt:lpstr>PowerPoint 演示文稿</vt:lpstr>
      <vt:lpstr>PowerPoint 演示文稿</vt:lpstr>
      <vt:lpstr>2 编译流程</vt:lpstr>
      <vt:lpstr>PowerPoint 演示文稿</vt:lpstr>
      <vt:lpstr>PowerPoint 演示文稿</vt:lpstr>
      <vt:lpstr>PowerPoint 演示文稿</vt:lpstr>
      <vt:lpstr>PowerPoint 演示文稿</vt:lpstr>
      <vt:lpstr>PowerPoint 演示文稿</vt:lpstr>
      <vt:lpstr>3 关键模块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项目管理</vt:lpstr>
      <vt:lpstr>PowerPoint 演示文稿</vt:lpstr>
      <vt:lpstr>PowerPoint 演示文稿</vt:lpstr>
      <vt:lpstr>PowerPoint 演示文稿</vt:lpstr>
      <vt:lpstr>PowerPoint 演示文稿</vt:lpstr>
      <vt:lpstr>5 经验与教训</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究究 研</cp:lastModifiedBy>
  <cp:revision>112</cp:revision>
  <dcterms:created xsi:type="dcterms:W3CDTF">2022-04-20T14:44:00Z</dcterms:created>
  <dcterms:modified xsi:type="dcterms:W3CDTF">2025-06-21T08:55:29Z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B7FE9EE378334DC0AB5A92E578A02746</vt:lpwstr>
  </property>
  <property fmtid="{D5CDD505-2E9C-101B-9397-08002B2CF9AE}" pid="3" name="KSOProductBuildVer">
    <vt:lpwstr>2052-11.1.0.12970</vt:lpwstr>
  </property>
</Properties>
</file>